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5" r:id="rId19"/>
    <p:sldId id="280" r:id="rId20"/>
    <p:sldId id="281" r:id="rId21"/>
    <p:sldId id="274" r:id="rId22"/>
    <p:sldId id="276" r:id="rId23"/>
    <p:sldId id="278" r:id="rId24"/>
    <p:sldId id="279" r:id="rId25"/>
    <p:sldId id="282" r:id="rId26"/>
    <p:sldId id="283" r:id="rId27"/>
    <p:sldId id="284" r:id="rId28"/>
    <p:sldId id="286" r:id="rId29"/>
    <p:sldId id="285" r:id="rId30"/>
    <p:sldId id="287" r:id="rId31"/>
    <p:sldId id="288" r:id="rId32"/>
    <p:sldId id="289" r:id="rId33"/>
    <p:sldId id="290" r:id="rId34"/>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p:restoredTop sz="94694"/>
  </p:normalViewPr>
  <p:slideViewPr>
    <p:cSldViewPr snapToGrid="0" snapToObjects="1">
      <p:cViewPr>
        <p:scale>
          <a:sx n="98" d="100"/>
          <a:sy n="98" d="100"/>
        </p:scale>
        <p:origin x="256"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kumimoji="1" lang="ko-KR" altLang="en-US" smtClean="0"/>
              <a:t>마스터 제목 스타일 편집</a:t>
            </a:r>
            <a:endParaRPr kumimoji="1" lang="ko-KR" altLang="en-US"/>
          </a:p>
        </p:txBody>
      </p:sp>
      <p:sp>
        <p:nvSpPr>
          <p:cNvPr id="3" name="부제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ko-KR" altLang="en-US" smtClean="0"/>
              <a:t>마스터 부제목 스타일 편집</a:t>
            </a:r>
            <a:endParaRPr kumimoji="1" lang="ko-KR" altLang="en-US"/>
          </a:p>
        </p:txBody>
      </p:sp>
      <p:sp>
        <p:nvSpPr>
          <p:cNvPr id="4" name="날짜 개체 틀 3"/>
          <p:cNvSpPr>
            <a:spLocks noGrp="1"/>
          </p:cNvSpPr>
          <p:nvPr>
            <p:ph type="dt" sz="half" idx="10"/>
          </p:nvPr>
        </p:nvSpPr>
        <p:spPr/>
        <p:txBody>
          <a:bodyPr/>
          <a:lstStyle/>
          <a:p>
            <a:fld id="{B9CCD35A-34FE-0B45-B198-735280D372C5}" type="datetimeFigureOut">
              <a:rPr kumimoji="1" lang="ko-KR" altLang="en-US" smtClean="0"/>
              <a:t>2018. 8. 4.</a:t>
            </a:fld>
            <a:endParaRPr kumimoji="1" lang="ko-KR" altLang="en-US"/>
          </a:p>
        </p:txBody>
      </p:sp>
      <p:sp>
        <p:nvSpPr>
          <p:cNvPr id="5" name="바닥글 개체 틀 4"/>
          <p:cNvSpPr>
            <a:spLocks noGrp="1"/>
          </p:cNvSpPr>
          <p:nvPr>
            <p:ph type="ftr" sz="quarter" idx="11"/>
          </p:nvPr>
        </p:nvSpPr>
        <p:spPr/>
        <p:txBody>
          <a:bodyPr/>
          <a:lstStyle/>
          <a:p>
            <a:endParaRPr kumimoji="1" lang="ko-KR" altLang="en-US"/>
          </a:p>
        </p:txBody>
      </p:sp>
      <p:sp>
        <p:nvSpPr>
          <p:cNvPr id="6" name="슬라이드 번호 개체 틀 5"/>
          <p:cNvSpPr>
            <a:spLocks noGrp="1"/>
          </p:cNvSpPr>
          <p:nvPr>
            <p:ph type="sldNum" sz="quarter" idx="12"/>
          </p:nvPr>
        </p:nvSpPr>
        <p:spPr/>
        <p:txBody>
          <a:bodyPr/>
          <a:lstStyle/>
          <a:p>
            <a:fld id="{13E5246C-6F11-8B43-832D-5DBFFAC6E4BA}" type="slidenum">
              <a:rPr kumimoji="1" lang="ko-KR" altLang="en-US" smtClean="0"/>
              <a:t>‹#›</a:t>
            </a:fld>
            <a:endParaRPr kumimoji="1" lang="ko-KR" altLang="en-US"/>
          </a:p>
        </p:txBody>
      </p:sp>
    </p:spTree>
    <p:extLst>
      <p:ext uri="{BB962C8B-B14F-4D97-AF65-F5344CB8AC3E}">
        <p14:creationId xmlns:p14="http://schemas.microsoft.com/office/powerpoint/2010/main" val="1243982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smtClean="0"/>
              <a:t>마스터 제목 스타일 편집</a:t>
            </a:r>
            <a:endParaRPr kumimoji="1" lang="ko-KR" altLang="en-US"/>
          </a:p>
        </p:txBody>
      </p:sp>
      <p:sp>
        <p:nvSpPr>
          <p:cNvPr id="3" name="세로 텍스트 개체 틀 2"/>
          <p:cNvSpPr>
            <a:spLocks noGrp="1"/>
          </p:cNvSpPr>
          <p:nvPr>
            <p:ph type="body" orient="vert" idx="1"/>
          </p:nvPr>
        </p:nvSpPr>
        <p:spPr/>
        <p:txBody>
          <a:bodyPr vert="eaVert"/>
          <a:lstStyle/>
          <a:p>
            <a:pPr lvl="0"/>
            <a:r>
              <a:rPr kumimoji="1" lang="ko-KR" altLang="en-US" smtClean="0"/>
              <a:t>마스터 텍스트 스타일을 편집하려면 클릭</a:t>
            </a:r>
          </a:p>
          <a:p>
            <a:pPr lvl="1"/>
            <a:r>
              <a:rPr kumimoji="1" lang="ko-KR" altLang="en-US" smtClean="0"/>
              <a:t>두 번째 수준</a:t>
            </a:r>
          </a:p>
          <a:p>
            <a:pPr lvl="2"/>
            <a:r>
              <a:rPr kumimoji="1" lang="ko-KR" altLang="en-US" smtClean="0"/>
              <a:t>세 번째 수준</a:t>
            </a:r>
          </a:p>
          <a:p>
            <a:pPr lvl="3"/>
            <a:r>
              <a:rPr kumimoji="1" lang="ko-KR" altLang="en-US" smtClean="0"/>
              <a:t>네 번째 수준</a:t>
            </a:r>
          </a:p>
          <a:p>
            <a:pPr lvl="4"/>
            <a:r>
              <a:rPr kumimoji="1" lang="ko-KR" altLang="en-US" smtClean="0"/>
              <a:t>다섯 번째 수준</a:t>
            </a:r>
            <a:endParaRPr kumimoji="1" lang="ko-KR" altLang="en-US"/>
          </a:p>
        </p:txBody>
      </p:sp>
      <p:sp>
        <p:nvSpPr>
          <p:cNvPr id="4" name="날짜 개체 틀 3"/>
          <p:cNvSpPr>
            <a:spLocks noGrp="1"/>
          </p:cNvSpPr>
          <p:nvPr>
            <p:ph type="dt" sz="half" idx="10"/>
          </p:nvPr>
        </p:nvSpPr>
        <p:spPr/>
        <p:txBody>
          <a:bodyPr/>
          <a:lstStyle/>
          <a:p>
            <a:fld id="{B9CCD35A-34FE-0B45-B198-735280D372C5}" type="datetimeFigureOut">
              <a:rPr kumimoji="1" lang="ko-KR" altLang="en-US" smtClean="0"/>
              <a:t>2018. 8. 4.</a:t>
            </a:fld>
            <a:endParaRPr kumimoji="1" lang="ko-KR" altLang="en-US"/>
          </a:p>
        </p:txBody>
      </p:sp>
      <p:sp>
        <p:nvSpPr>
          <p:cNvPr id="5" name="바닥글 개체 틀 4"/>
          <p:cNvSpPr>
            <a:spLocks noGrp="1"/>
          </p:cNvSpPr>
          <p:nvPr>
            <p:ph type="ftr" sz="quarter" idx="11"/>
          </p:nvPr>
        </p:nvSpPr>
        <p:spPr/>
        <p:txBody>
          <a:bodyPr/>
          <a:lstStyle/>
          <a:p>
            <a:endParaRPr kumimoji="1" lang="ko-KR" altLang="en-US"/>
          </a:p>
        </p:txBody>
      </p:sp>
      <p:sp>
        <p:nvSpPr>
          <p:cNvPr id="6" name="슬라이드 번호 개체 틀 5"/>
          <p:cNvSpPr>
            <a:spLocks noGrp="1"/>
          </p:cNvSpPr>
          <p:nvPr>
            <p:ph type="sldNum" sz="quarter" idx="12"/>
          </p:nvPr>
        </p:nvSpPr>
        <p:spPr/>
        <p:txBody>
          <a:bodyPr/>
          <a:lstStyle/>
          <a:p>
            <a:fld id="{13E5246C-6F11-8B43-832D-5DBFFAC6E4BA}" type="slidenum">
              <a:rPr kumimoji="1" lang="ko-KR" altLang="en-US" smtClean="0"/>
              <a:t>‹#›</a:t>
            </a:fld>
            <a:endParaRPr kumimoji="1" lang="ko-KR" altLang="en-US"/>
          </a:p>
        </p:txBody>
      </p:sp>
    </p:spTree>
    <p:extLst>
      <p:ext uri="{BB962C8B-B14F-4D97-AF65-F5344CB8AC3E}">
        <p14:creationId xmlns:p14="http://schemas.microsoft.com/office/powerpoint/2010/main" val="1616395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kumimoji="1" lang="ko-KR" altLang="en-US" smtClean="0"/>
              <a:t>마스터 제목 스타일 편집</a:t>
            </a:r>
            <a:endParaRPr kumimoji="1" lang="ko-KR" altLang="en-US"/>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kumimoji="1" lang="ko-KR" altLang="en-US" smtClean="0"/>
              <a:t>마스터 텍스트 스타일을 편집하려면 클릭</a:t>
            </a:r>
          </a:p>
          <a:p>
            <a:pPr lvl="1"/>
            <a:r>
              <a:rPr kumimoji="1" lang="ko-KR" altLang="en-US" smtClean="0"/>
              <a:t>두 번째 수준</a:t>
            </a:r>
          </a:p>
          <a:p>
            <a:pPr lvl="2"/>
            <a:r>
              <a:rPr kumimoji="1" lang="ko-KR" altLang="en-US" smtClean="0"/>
              <a:t>세 번째 수준</a:t>
            </a:r>
          </a:p>
          <a:p>
            <a:pPr lvl="3"/>
            <a:r>
              <a:rPr kumimoji="1" lang="ko-KR" altLang="en-US" smtClean="0"/>
              <a:t>네 번째 수준</a:t>
            </a:r>
          </a:p>
          <a:p>
            <a:pPr lvl="4"/>
            <a:r>
              <a:rPr kumimoji="1" lang="ko-KR" altLang="en-US" smtClean="0"/>
              <a:t>다섯 번째 수준</a:t>
            </a:r>
            <a:endParaRPr kumimoji="1" lang="ko-KR" altLang="en-US"/>
          </a:p>
        </p:txBody>
      </p:sp>
      <p:sp>
        <p:nvSpPr>
          <p:cNvPr id="4" name="날짜 개체 틀 3"/>
          <p:cNvSpPr>
            <a:spLocks noGrp="1"/>
          </p:cNvSpPr>
          <p:nvPr>
            <p:ph type="dt" sz="half" idx="10"/>
          </p:nvPr>
        </p:nvSpPr>
        <p:spPr/>
        <p:txBody>
          <a:bodyPr/>
          <a:lstStyle/>
          <a:p>
            <a:fld id="{B9CCD35A-34FE-0B45-B198-735280D372C5}" type="datetimeFigureOut">
              <a:rPr kumimoji="1" lang="ko-KR" altLang="en-US" smtClean="0"/>
              <a:t>2018. 8. 4.</a:t>
            </a:fld>
            <a:endParaRPr kumimoji="1" lang="ko-KR" altLang="en-US"/>
          </a:p>
        </p:txBody>
      </p:sp>
      <p:sp>
        <p:nvSpPr>
          <p:cNvPr id="5" name="바닥글 개체 틀 4"/>
          <p:cNvSpPr>
            <a:spLocks noGrp="1"/>
          </p:cNvSpPr>
          <p:nvPr>
            <p:ph type="ftr" sz="quarter" idx="11"/>
          </p:nvPr>
        </p:nvSpPr>
        <p:spPr/>
        <p:txBody>
          <a:bodyPr/>
          <a:lstStyle/>
          <a:p>
            <a:endParaRPr kumimoji="1" lang="ko-KR" altLang="en-US"/>
          </a:p>
        </p:txBody>
      </p:sp>
      <p:sp>
        <p:nvSpPr>
          <p:cNvPr id="6" name="슬라이드 번호 개체 틀 5"/>
          <p:cNvSpPr>
            <a:spLocks noGrp="1"/>
          </p:cNvSpPr>
          <p:nvPr>
            <p:ph type="sldNum" sz="quarter" idx="12"/>
          </p:nvPr>
        </p:nvSpPr>
        <p:spPr/>
        <p:txBody>
          <a:bodyPr/>
          <a:lstStyle/>
          <a:p>
            <a:fld id="{13E5246C-6F11-8B43-832D-5DBFFAC6E4BA}" type="slidenum">
              <a:rPr kumimoji="1" lang="ko-KR" altLang="en-US" smtClean="0"/>
              <a:t>‹#›</a:t>
            </a:fld>
            <a:endParaRPr kumimoji="1" lang="ko-KR" altLang="en-US"/>
          </a:p>
        </p:txBody>
      </p:sp>
    </p:spTree>
    <p:extLst>
      <p:ext uri="{BB962C8B-B14F-4D97-AF65-F5344CB8AC3E}">
        <p14:creationId xmlns:p14="http://schemas.microsoft.com/office/powerpoint/2010/main" val="1083050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smtClean="0"/>
              <a:t>마스터 제목 스타일 편집</a:t>
            </a:r>
            <a:endParaRPr kumimoji="1" lang="ko-KR" altLang="en-US"/>
          </a:p>
        </p:txBody>
      </p:sp>
      <p:sp>
        <p:nvSpPr>
          <p:cNvPr id="3" name="내용 개체 틀 2"/>
          <p:cNvSpPr>
            <a:spLocks noGrp="1"/>
          </p:cNvSpPr>
          <p:nvPr>
            <p:ph idx="1"/>
          </p:nvPr>
        </p:nvSpPr>
        <p:spPr/>
        <p:txBody>
          <a:bodyPr/>
          <a:lstStyle/>
          <a:p>
            <a:pPr lvl="0"/>
            <a:r>
              <a:rPr kumimoji="1" lang="ko-KR" altLang="en-US" smtClean="0"/>
              <a:t>마스터 텍스트 스타일을 편집하려면 클릭</a:t>
            </a:r>
          </a:p>
          <a:p>
            <a:pPr lvl="1"/>
            <a:r>
              <a:rPr kumimoji="1" lang="ko-KR" altLang="en-US" smtClean="0"/>
              <a:t>두 번째 수준</a:t>
            </a:r>
          </a:p>
          <a:p>
            <a:pPr lvl="2"/>
            <a:r>
              <a:rPr kumimoji="1" lang="ko-KR" altLang="en-US" smtClean="0"/>
              <a:t>세 번째 수준</a:t>
            </a:r>
          </a:p>
          <a:p>
            <a:pPr lvl="3"/>
            <a:r>
              <a:rPr kumimoji="1" lang="ko-KR" altLang="en-US" smtClean="0"/>
              <a:t>네 번째 수준</a:t>
            </a:r>
          </a:p>
          <a:p>
            <a:pPr lvl="4"/>
            <a:r>
              <a:rPr kumimoji="1" lang="ko-KR" altLang="en-US" smtClean="0"/>
              <a:t>다섯 번째 수준</a:t>
            </a:r>
            <a:endParaRPr kumimoji="1" lang="ko-KR" altLang="en-US"/>
          </a:p>
        </p:txBody>
      </p:sp>
      <p:sp>
        <p:nvSpPr>
          <p:cNvPr id="4" name="날짜 개체 틀 3"/>
          <p:cNvSpPr>
            <a:spLocks noGrp="1"/>
          </p:cNvSpPr>
          <p:nvPr>
            <p:ph type="dt" sz="half" idx="10"/>
          </p:nvPr>
        </p:nvSpPr>
        <p:spPr/>
        <p:txBody>
          <a:bodyPr/>
          <a:lstStyle/>
          <a:p>
            <a:fld id="{B9CCD35A-34FE-0B45-B198-735280D372C5}" type="datetimeFigureOut">
              <a:rPr kumimoji="1" lang="ko-KR" altLang="en-US" smtClean="0"/>
              <a:t>2018. 8. 4.</a:t>
            </a:fld>
            <a:endParaRPr kumimoji="1" lang="ko-KR" altLang="en-US"/>
          </a:p>
        </p:txBody>
      </p:sp>
      <p:sp>
        <p:nvSpPr>
          <p:cNvPr id="5" name="바닥글 개체 틀 4"/>
          <p:cNvSpPr>
            <a:spLocks noGrp="1"/>
          </p:cNvSpPr>
          <p:nvPr>
            <p:ph type="ftr" sz="quarter" idx="11"/>
          </p:nvPr>
        </p:nvSpPr>
        <p:spPr/>
        <p:txBody>
          <a:bodyPr/>
          <a:lstStyle/>
          <a:p>
            <a:endParaRPr kumimoji="1" lang="ko-KR" altLang="en-US"/>
          </a:p>
        </p:txBody>
      </p:sp>
      <p:sp>
        <p:nvSpPr>
          <p:cNvPr id="6" name="슬라이드 번호 개체 틀 5"/>
          <p:cNvSpPr>
            <a:spLocks noGrp="1"/>
          </p:cNvSpPr>
          <p:nvPr>
            <p:ph type="sldNum" sz="quarter" idx="12"/>
          </p:nvPr>
        </p:nvSpPr>
        <p:spPr/>
        <p:txBody>
          <a:bodyPr/>
          <a:lstStyle/>
          <a:p>
            <a:fld id="{13E5246C-6F11-8B43-832D-5DBFFAC6E4BA}" type="slidenum">
              <a:rPr kumimoji="1" lang="ko-KR" altLang="en-US" smtClean="0"/>
              <a:t>‹#›</a:t>
            </a:fld>
            <a:endParaRPr kumimoji="1" lang="ko-KR" altLang="en-US"/>
          </a:p>
        </p:txBody>
      </p:sp>
    </p:spTree>
    <p:extLst>
      <p:ext uri="{BB962C8B-B14F-4D97-AF65-F5344CB8AC3E}">
        <p14:creationId xmlns:p14="http://schemas.microsoft.com/office/powerpoint/2010/main" val="4449841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kumimoji="1" lang="ko-KR" altLang="en-US" smtClean="0"/>
              <a:t>마스터 제목 스타일 편집</a:t>
            </a:r>
            <a:endParaRPr kumimoji="1" lang="ko-KR" altLang="en-US"/>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ko-KR" altLang="en-US" smtClean="0"/>
              <a:t>마스터 텍스트 스타일을 편집하려면 클릭</a:t>
            </a:r>
          </a:p>
        </p:txBody>
      </p:sp>
      <p:sp>
        <p:nvSpPr>
          <p:cNvPr id="4" name="날짜 개체 틀 3"/>
          <p:cNvSpPr>
            <a:spLocks noGrp="1"/>
          </p:cNvSpPr>
          <p:nvPr>
            <p:ph type="dt" sz="half" idx="10"/>
          </p:nvPr>
        </p:nvSpPr>
        <p:spPr/>
        <p:txBody>
          <a:bodyPr/>
          <a:lstStyle/>
          <a:p>
            <a:fld id="{B9CCD35A-34FE-0B45-B198-735280D372C5}" type="datetimeFigureOut">
              <a:rPr kumimoji="1" lang="ko-KR" altLang="en-US" smtClean="0"/>
              <a:t>2018. 8. 4.</a:t>
            </a:fld>
            <a:endParaRPr kumimoji="1" lang="ko-KR" altLang="en-US"/>
          </a:p>
        </p:txBody>
      </p:sp>
      <p:sp>
        <p:nvSpPr>
          <p:cNvPr id="5" name="바닥글 개체 틀 4"/>
          <p:cNvSpPr>
            <a:spLocks noGrp="1"/>
          </p:cNvSpPr>
          <p:nvPr>
            <p:ph type="ftr" sz="quarter" idx="11"/>
          </p:nvPr>
        </p:nvSpPr>
        <p:spPr/>
        <p:txBody>
          <a:bodyPr/>
          <a:lstStyle/>
          <a:p>
            <a:endParaRPr kumimoji="1" lang="ko-KR" altLang="en-US"/>
          </a:p>
        </p:txBody>
      </p:sp>
      <p:sp>
        <p:nvSpPr>
          <p:cNvPr id="6" name="슬라이드 번호 개체 틀 5"/>
          <p:cNvSpPr>
            <a:spLocks noGrp="1"/>
          </p:cNvSpPr>
          <p:nvPr>
            <p:ph type="sldNum" sz="quarter" idx="12"/>
          </p:nvPr>
        </p:nvSpPr>
        <p:spPr/>
        <p:txBody>
          <a:bodyPr/>
          <a:lstStyle/>
          <a:p>
            <a:fld id="{13E5246C-6F11-8B43-832D-5DBFFAC6E4BA}" type="slidenum">
              <a:rPr kumimoji="1" lang="ko-KR" altLang="en-US" smtClean="0"/>
              <a:t>‹#›</a:t>
            </a:fld>
            <a:endParaRPr kumimoji="1" lang="ko-KR" altLang="en-US"/>
          </a:p>
        </p:txBody>
      </p:sp>
    </p:spTree>
    <p:extLst>
      <p:ext uri="{BB962C8B-B14F-4D97-AF65-F5344CB8AC3E}">
        <p14:creationId xmlns:p14="http://schemas.microsoft.com/office/powerpoint/2010/main" val="1310667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smtClean="0"/>
              <a:t>마스터 제목 스타일 편집</a:t>
            </a:r>
            <a:endParaRPr kumimoji="1" lang="ko-KR" altLang="en-US"/>
          </a:p>
        </p:txBody>
      </p:sp>
      <p:sp>
        <p:nvSpPr>
          <p:cNvPr id="3" name="내용 개체 틀 2"/>
          <p:cNvSpPr>
            <a:spLocks noGrp="1"/>
          </p:cNvSpPr>
          <p:nvPr>
            <p:ph sz="half" idx="1"/>
          </p:nvPr>
        </p:nvSpPr>
        <p:spPr>
          <a:xfrm>
            <a:off x="838200" y="1825625"/>
            <a:ext cx="5181600" cy="4351338"/>
          </a:xfrm>
        </p:spPr>
        <p:txBody>
          <a:bodyPr/>
          <a:lstStyle/>
          <a:p>
            <a:pPr lvl="0"/>
            <a:r>
              <a:rPr kumimoji="1" lang="ko-KR" altLang="en-US" smtClean="0"/>
              <a:t>마스터 텍스트 스타일을 편집하려면 클릭</a:t>
            </a:r>
          </a:p>
          <a:p>
            <a:pPr lvl="1"/>
            <a:r>
              <a:rPr kumimoji="1" lang="ko-KR" altLang="en-US" smtClean="0"/>
              <a:t>두 번째 수준</a:t>
            </a:r>
          </a:p>
          <a:p>
            <a:pPr lvl="2"/>
            <a:r>
              <a:rPr kumimoji="1" lang="ko-KR" altLang="en-US" smtClean="0"/>
              <a:t>세 번째 수준</a:t>
            </a:r>
          </a:p>
          <a:p>
            <a:pPr lvl="3"/>
            <a:r>
              <a:rPr kumimoji="1" lang="ko-KR" altLang="en-US" smtClean="0"/>
              <a:t>네 번째 수준</a:t>
            </a:r>
          </a:p>
          <a:p>
            <a:pPr lvl="4"/>
            <a:r>
              <a:rPr kumimoji="1" lang="ko-KR" altLang="en-US" smtClean="0"/>
              <a:t>다섯 번째 수준</a:t>
            </a:r>
            <a:endParaRPr kumimoji="1" lang="ko-KR" altLang="en-US"/>
          </a:p>
        </p:txBody>
      </p:sp>
      <p:sp>
        <p:nvSpPr>
          <p:cNvPr id="4" name="내용 개체 틀 3"/>
          <p:cNvSpPr>
            <a:spLocks noGrp="1"/>
          </p:cNvSpPr>
          <p:nvPr>
            <p:ph sz="half" idx="2"/>
          </p:nvPr>
        </p:nvSpPr>
        <p:spPr>
          <a:xfrm>
            <a:off x="6172200" y="1825625"/>
            <a:ext cx="5181600" cy="4351338"/>
          </a:xfrm>
        </p:spPr>
        <p:txBody>
          <a:bodyPr/>
          <a:lstStyle/>
          <a:p>
            <a:pPr lvl="0"/>
            <a:r>
              <a:rPr kumimoji="1" lang="ko-KR" altLang="en-US" smtClean="0"/>
              <a:t>마스터 텍스트 스타일을 편집하려면 클릭</a:t>
            </a:r>
          </a:p>
          <a:p>
            <a:pPr lvl="1"/>
            <a:r>
              <a:rPr kumimoji="1" lang="ko-KR" altLang="en-US" smtClean="0"/>
              <a:t>두 번째 수준</a:t>
            </a:r>
          </a:p>
          <a:p>
            <a:pPr lvl="2"/>
            <a:r>
              <a:rPr kumimoji="1" lang="ko-KR" altLang="en-US" smtClean="0"/>
              <a:t>세 번째 수준</a:t>
            </a:r>
          </a:p>
          <a:p>
            <a:pPr lvl="3"/>
            <a:r>
              <a:rPr kumimoji="1" lang="ko-KR" altLang="en-US" smtClean="0"/>
              <a:t>네 번째 수준</a:t>
            </a:r>
          </a:p>
          <a:p>
            <a:pPr lvl="4"/>
            <a:r>
              <a:rPr kumimoji="1" lang="ko-KR" altLang="en-US" smtClean="0"/>
              <a:t>다섯 번째 수준</a:t>
            </a:r>
            <a:endParaRPr kumimoji="1" lang="ko-KR" altLang="en-US"/>
          </a:p>
        </p:txBody>
      </p:sp>
      <p:sp>
        <p:nvSpPr>
          <p:cNvPr id="5" name="날짜 개체 틀 4"/>
          <p:cNvSpPr>
            <a:spLocks noGrp="1"/>
          </p:cNvSpPr>
          <p:nvPr>
            <p:ph type="dt" sz="half" idx="10"/>
          </p:nvPr>
        </p:nvSpPr>
        <p:spPr/>
        <p:txBody>
          <a:bodyPr/>
          <a:lstStyle/>
          <a:p>
            <a:fld id="{B9CCD35A-34FE-0B45-B198-735280D372C5}" type="datetimeFigureOut">
              <a:rPr kumimoji="1" lang="ko-KR" altLang="en-US" smtClean="0"/>
              <a:t>2018. 8. 4.</a:t>
            </a:fld>
            <a:endParaRPr kumimoji="1" lang="ko-KR" altLang="en-US"/>
          </a:p>
        </p:txBody>
      </p:sp>
      <p:sp>
        <p:nvSpPr>
          <p:cNvPr id="6" name="바닥글 개체 틀 5"/>
          <p:cNvSpPr>
            <a:spLocks noGrp="1"/>
          </p:cNvSpPr>
          <p:nvPr>
            <p:ph type="ftr" sz="quarter" idx="11"/>
          </p:nvPr>
        </p:nvSpPr>
        <p:spPr/>
        <p:txBody>
          <a:bodyPr/>
          <a:lstStyle/>
          <a:p>
            <a:endParaRPr kumimoji="1" lang="ko-KR" altLang="en-US"/>
          </a:p>
        </p:txBody>
      </p:sp>
      <p:sp>
        <p:nvSpPr>
          <p:cNvPr id="7" name="슬라이드 번호 개체 틀 6"/>
          <p:cNvSpPr>
            <a:spLocks noGrp="1"/>
          </p:cNvSpPr>
          <p:nvPr>
            <p:ph type="sldNum" sz="quarter" idx="12"/>
          </p:nvPr>
        </p:nvSpPr>
        <p:spPr/>
        <p:txBody>
          <a:bodyPr/>
          <a:lstStyle/>
          <a:p>
            <a:fld id="{13E5246C-6F11-8B43-832D-5DBFFAC6E4BA}" type="slidenum">
              <a:rPr kumimoji="1" lang="ko-KR" altLang="en-US" smtClean="0"/>
              <a:t>‹#›</a:t>
            </a:fld>
            <a:endParaRPr kumimoji="1" lang="ko-KR" altLang="en-US"/>
          </a:p>
        </p:txBody>
      </p:sp>
    </p:spTree>
    <p:extLst>
      <p:ext uri="{BB962C8B-B14F-4D97-AF65-F5344CB8AC3E}">
        <p14:creationId xmlns:p14="http://schemas.microsoft.com/office/powerpoint/2010/main" val="1654703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kumimoji="1" lang="ko-KR" altLang="en-US" smtClean="0"/>
              <a:t>마스터 제목 스타일 편집</a:t>
            </a:r>
            <a:endParaRPr kumimoji="1" lang="ko-KR" altLang="en-US"/>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smtClean="0"/>
              <a:t>마스터 텍스트 스타일을 편집하려면 클릭</a:t>
            </a:r>
          </a:p>
        </p:txBody>
      </p:sp>
      <p:sp>
        <p:nvSpPr>
          <p:cNvPr id="4" name="내용 개체 틀 3"/>
          <p:cNvSpPr>
            <a:spLocks noGrp="1"/>
          </p:cNvSpPr>
          <p:nvPr>
            <p:ph sz="half" idx="2"/>
          </p:nvPr>
        </p:nvSpPr>
        <p:spPr>
          <a:xfrm>
            <a:off x="839788" y="2505075"/>
            <a:ext cx="5157787" cy="3684588"/>
          </a:xfrm>
        </p:spPr>
        <p:txBody>
          <a:bodyPr/>
          <a:lstStyle/>
          <a:p>
            <a:pPr lvl="0"/>
            <a:r>
              <a:rPr kumimoji="1" lang="ko-KR" altLang="en-US" smtClean="0"/>
              <a:t>마스터 텍스트 스타일을 편집하려면 클릭</a:t>
            </a:r>
          </a:p>
          <a:p>
            <a:pPr lvl="1"/>
            <a:r>
              <a:rPr kumimoji="1" lang="ko-KR" altLang="en-US" smtClean="0"/>
              <a:t>두 번째 수준</a:t>
            </a:r>
          </a:p>
          <a:p>
            <a:pPr lvl="2"/>
            <a:r>
              <a:rPr kumimoji="1" lang="ko-KR" altLang="en-US" smtClean="0"/>
              <a:t>세 번째 수준</a:t>
            </a:r>
          </a:p>
          <a:p>
            <a:pPr lvl="3"/>
            <a:r>
              <a:rPr kumimoji="1" lang="ko-KR" altLang="en-US" smtClean="0"/>
              <a:t>네 번째 수준</a:t>
            </a:r>
          </a:p>
          <a:p>
            <a:pPr lvl="4"/>
            <a:r>
              <a:rPr kumimoji="1" lang="ko-KR" altLang="en-US" smtClean="0"/>
              <a:t>다섯 번째 수준</a:t>
            </a:r>
            <a:endParaRPr kumimoji="1" lang="ko-KR" altLang="en-US"/>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smtClean="0"/>
              <a:t>마스터 텍스트 스타일을 편집하려면 클릭</a:t>
            </a:r>
          </a:p>
        </p:txBody>
      </p:sp>
      <p:sp>
        <p:nvSpPr>
          <p:cNvPr id="6" name="내용 개체 틀 5"/>
          <p:cNvSpPr>
            <a:spLocks noGrp="1"/>
          </p:cNvSpPr>
          <p:nvPr>
            <p:ph sz="quarter" idx="4"/>
          </p:nvPr>
        </p:nvSpPr>
        <p:spPr>
          <a:xfrm>
            <a:off x="6172200" y="2505075"/>
            <a:ext cx="5183188" cy="3684588"/>
          </a:xfrm>
        </p:spPr>
        <p:txBody>
          <a:bodyPr/>
          <a:lstStyle/>
          <a:p>
            <a:pPr lvl="0"/>
            <a:r>
              <a:rPr kumimoji="1" lang="ko-KR" altLang="en-US" smtClean="0"/>
              <a:t>마스터 텍스트 스타일을 편집하려면 클릭</a:t>
            </a:r>
          </a:p>
          <a:p>
            <a:pPr lvl="1"/>
            <a:r>
              <a:rPr kumimoji="1" lang="ko-KR" altLang="en-US" smtClean="0"/>
              <a:t>두 번째 수준</a:t>
            </a:r>
          </a:p>
          <a:p>
            <a:pPr lvl="2"/>
            <a:r>
              <a:rPr kumimoji="1" lang="ko-KR" altLang="en-US" smtClean="0"/>
              <a:t>세 번째 수준</a:t>
            </a:r>
          </a:p>
          <a:p>
            <a:pPr lvl="3"/>
            <a:r>
              <a:rPr kumimoji="1" lang="ko-KR" altLang="en-US" smtClean="0"/>
              <a:t>네 번째 수준</a:t>
            </a:r>
          </a:p>
          <a:p>
            <a:pPr lvl="4"/>
            <a:r>
              <a:rPr kumimoji="1" lang="ko-KR" altLang="en-US" smtClean="0"/>
              <a:t>다섯 번째 수준</a:t>
            </a:r>
            <a:endParaRPr kumimoji="1" lang="ko-KR" altLang="en-US"/>
          </a:p>
        </p:txBody>
      </p:sp>
      <p:sp>
        <p:nvSpPr>
          <p:cNvPr id="7" name="날짜 개체 틀 6"/>
          <p:cNvSpPr>
            <a:spLocks noGrp="1"/>
          </p:cNvSpPr>
          <p:nvPr>
            <p:ph type="dt" sz="half" idx="10"/>
          </p:nvPr>
        </p:nvSpPr>
        <p:spPr/>
        <p:txBody>
          <a:bodyPr/>
          <a:lstStyle/>
          <a:p>
            <a:fld id="{B9CCD35A-34FE-0B45-B198-735280D372C5}" type="datetimeFigureOut">
              <a:rPr kumimoji="1" lang="ko-KR" altLang="en-US" smtClean="0"/>
              <a:t>2018. 8. 4.</a:t>
            </a:fld>
            <a:endParaRPr kumimoji="1" lang="ko-KR" altLang="en-US"/>
          </a:p>
        </p:txBody>
      </p:sp>
      <p:sp>
        <p:nvSpPr>
          <p:cNvPr id="8" name="바닥글 개체 틀 7"/>
          <p:cNvSpPr>
            <a:spLocks noGrp="1"/>
          </p:cNvSpPr>
          <p:nvPr>
            <p:ph type="ftr" sz="quarter" idx="11"/>
          </p:nvPr>
        </p:nvSpPr>
        <p:spPr/>
        <p:txBody>
          <a:bodyPr/>
          <a:lstStyle/>
          <a:p>
            <a:endParaRPr kumimoji="1" lang="ko-KR" altLang="en-US"/>
          </a:p>
        </p:txBody>
      </p:sp>
      <p:sp>
        <p:nvSpPr>
          <p:cNvPr id="9" name="슬라이드 번호 개체 틀 8"/>
          <p:cNvSpPr>
            <a:spLocks noGrp="1"/>
          </p:cNvSpPr>
          <p:nvPr>
            <p:ph type="sldNum" sz="quarter" idx="12"/>
          </p:nvPr>
        </p:nvSpPr>
        <p:spPr/>
        <p:txBody>
          <a:bodyPr/>
          <a:lstStyle/>
          <a:p>
            <a:fld id="{13E5246C-6F11-8B43-832D-5DBFFAC6E4BA}" type="slidenum">
              <a:rPr kumimoji="1" lang="ko-KR" altLang="en-US" smtClean="0"/>
              <a:t>‹#›</a:t>
            </a:fld>
            <a:endParaRPr kumimoji="1" lang="ko-KR" altLang="en-US"/>
          </a:p>
        </p:txBody>
      </p:sp>
    </p:spTree>
    <p:extLst>
      <p:ext uri="{BB962C8B-B14F-4D97-AF65-F5344CB8AC3E}">
        <p14:creationId xmlns:p14="http://schemas.microsoft.com/office/powerpoint/2010/main" val="690781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smtClean="0"/>
              <a:t>마스터 제목 스타일 편집</a:t>
            </a:r>
            <a:endParaRPr kumimoji="1" lang="ko-KR" altLang="en-US"/>
          </a:p>
        </p:txBody>
      </p:sp>
      <p:sp>
        <p:nvSpPr>
          <p:cNvPr id="3" name="날짜 개체 틀 2"/>
          <p:cNvSpPr>
            <a:spLocks noGrp="1"/>
          </p:cNvSpPr>
          <p:nvPr>
            <p:ph type="dt" sz="half" idx="10"/>
          </p:nvPr>
        </p:nvSpPr>
        <p:spPr/>
        <p:txBody>
          <a:bodyPr/>
          <a:lstStyle/>
          <a:p>
            <a:fld id="{B9CCD35A-34FE-0B45-B198-735280D372C5}" type="datetimeFigureOut">
              <a:rPr kumimoji="1" lang="ko-KR" altLang="en-US" smtClean="0"/>
              <a:t>2018. 8. 4.</a:t>
            </a:fld>
            <a:endParaRPr kumimoji="1" lang="ko-KR" altLang="en-US"/>
          </a:p>
        </p:txBody>
      </p:sp>
      <p:sp>
        <p:nvSpPr>
          <p:cNvPr id="4" name="바닥글 개체 틀 3"/>
          <p:cNvSpPr>
            <a:spLocks noGrp="1"/>
          </p:cNvSpPr>
          <p:nvPr>
            <p:ph type="ftr" sz="quarter" idx="11"/>
          </p:nvPr>
        </p:nvSpPr>
        <p:spPr/>
        <p:txBody>
          <a:bodyPr/>
          <a:lstStyle/>
          <a:p>
            <a:endParaRPr kumimoji="1" lang="ko-KR" altLang="en-US"/>
          </a:p>
        </p:txBody>
      </p:sp>
      <p:sp>
        <p:nvSpPr>
          <p:cNvPr id="5" name="슬라이드 번호 개체 틀 4"/>
          <p:cNvSpPr>
            <a:spLocks noGrp="1"/>
          </p:cNvSpPr>
          <p:nvPr>
            <p:ph type="sldNum" sz="quarter" idx="12"/>
          </p:nvPr>
        </p:nvSpPr>
        <p:spPr/>
        <p:txBody>
          <a:bodyPr/>
          <a:lstStyle/>
          <a:p>
            <a:fld id="{13E5246C-6F11-8B43-832D-5DBFFAC6E4BA}" type="slidenum">
              <a:rPr kumimoji="1" lang="ko-KR" altLang="en-US" smtClean="0"/>
              <a:t>‹#›</a:t>
            </a:fld>
            <a:endParaRPr kumimoji="1" lang="ko-KR" altLang="en-US"/>
          </a:p>
        </p:txBody>
      </p:sp>
    </p:spTree>
    <p:extLst>
      <p:ext uri="{BB962C8B-B14F-4D97-AF65-F5344CB8AC3E}">
        <p14:creationId xmlns:p14="http://schemas.microsoft.com/office/powerpoint/2010/main" val="669789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백지">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B9CCD35A-34FE-0B45-B198-735280D372C5}" type="datetimeFigureOut">
              <a:rPr kumimoji="1" lang="ko-KR" altLang="en-US" smtClean="0"/>
              <a:t>2018. 8. 4.</a:t>
            </a:fld>
            <a:endParaRPr kumimoji="1" lang="ko-KR" altLang="en-US"/>
          </a:p>
        </p:txBody>
      </p:sp>
      <p:sp>
        <p:nvSpPr>
          <p:cNvPr id="3" name="바닥글 개체 틀 2"/>
          <p:cNvSpPr>
            <a:spLocks noGrp="1"/>
          </p:cNvSpPr>
          <p:nvPr>
            <p:ph type="ftr" sz="quarter" idx="11"/>
          </p:nvPr>
        </p:nvSpPr>
        <p:spPr/>
        <p:txBody>
          <a:bodyPr/>
          <a:lstStyle/>
          <a:p>
            <a:endParaRPr kumimoji="1" lang="ko-KR" altLang="en-US"/>
          </a:p>
        </p:txBody>
      </p:sp>
      <p:sp>
        <p:nvSpPr>
          <p:cNvPr id="4" name="슬라이드 번호 개체 틀 3"/>
          <p:cNvSpPr>
            <a:spLocks noGrp="1"/>
          </p:cNvSpPr>
          <p:nvPr>
            <p:ph type="sldNum" sz="quarter" idx="12"/>
          </p:nvPr>
        </p:nvSpPr>
        <p:spPr/>
        <p:txBody>
          <a:bodyPr/>
          <a:lstStyle/>
          <a:p>
            <a:fld id="{13E5246C-6F11-8B43-832D-5DBFFAC6E4BA}" type="slidenum">
              <a:rPr kumimoji="1" lang="ko-KR" altLang="en-US" smtClean="0"/>
              <a:t>‹#›</a:t>
            </a:fld>
            <a:endParaRPr kumimoji="1" lang="ko-KR" altLang="en-US"/>
          </a:p>
        </p:txBody>
      </p:sp>
    </p:spTree>
    <p:extLst>
      <p:ext uri="{BB962C8B-B14F-4D97-AF65-F5344CB8AC3E}">
        <p14:creationId xmlns:p14="http://schemas.microsoft.com/office/powerpoint/2010/main" val="36663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kumimoji="1" lang="ko-KR" altLang="en-US" smtClean="0"/>
              <a:t>마스터 제목 스타일 편집</a:t>
            </a:r>
            <a:endParaRPr kumimoji="1" lang="ko-KR" altLang="en-US"/>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ko-KR" altLang="en-US" smtClean="0"/>
              <a:t>마스터 텍스트 스타일을 편집하려면 클릭</a:t>
            </a:r>
          </a:p>
          <a:p>
            <a:pPr lvl="1"/>
            <a:r>
              <a:rPr kumimoji="1" lang="ko-KR" altLang="en-US" smtClean="0"/>
              <a:t>두 번째 수준</a:t>
            </a:r>
          </a:p>
          <a:p>
            <a:pPr lvl="2"/>
            <a:r>
              <a:rPr kumimoji="1" lang="ko-KR" altLang="en-US" smtClean="0"/>
              <a:t>세 번째 수준</a:t>
            </a:r>
          </a:p>
          <a:p>
            <a:pPr lvl="3"/>
            <a:r>
              <a:rPr kumimoji="1" lang="ko-KR" altLang="en-US" smtClean="0"/>
              <a:t>네 번째 수준</a:t>
            </a:r>
          </a:p>
          <a:p>
            <a:pPr lvl="4"/>
            <a:r>
              <a:rPr kumimoji="1" lang="ko-KR" altLang="en-US" smtClean="0"/>
              <a:t>다섯 번째 수준</a:t>
            </a:r>
            <a:endParaRPr kumimoji="1"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smtClean="0"/>
              <a:t>마스터 텍스트 스타일을 편집하려면 클릭</a:t>
            </a:r>
          </a:p>
        </p:txBody>
      </p:sp>
      <p:sp>
        <p:nvSpPr>
          <p:cNvPr id="5" name="날짜 개체 틀 4"/>
          <p:cNvSpPr>
            <a:spLocks noGrp="1"/>
          </p:cNvSpPr>
          <p:nvPr>
            <p:ph type="dt" sz="half" idx="10"/>
          </p:nvPr>
        </p:nvSpPr>
        <p:spPr/>
        <p:txBody>
          <a:bodyPr/>
          <a:lstStyle/>
          <a:p>
            <a:fld id="{B9CCD35A-34FE-0B45-B198-735280D372C5}" type="datetimeFigureOut">
              <a:rPr kumimoji="1" lang="ko-KR" altLang="en-US" smtClean="0"/>
              <a:t>2018. 8. 4.</a:t>
            </a:fld>
            <a:endParaRPr kumimoji="1" lang="ko-KR" altLang="en-US"/>
          </a:p>
        </p:txBody>
      </p:sp>
      <p:sp>
        <p:nvSpPr>
          <p:cNvPr id="6" name="바닥글 개체 틀 5"/>
          <p:cNvSpPr>
            <a:spLocks noGrp="1"/>
          </p:cNvSpPr>
          <p:nvPr>
            <p:ph type="ftr" sz="quarter" idx="11"/>
          </p:nvPr>
        </p:nvSpPr>
        <p:spPr/>
        <p:txBody>
          <a:bodyPr/>
          <a:lstStyle/>
          <a:p>
            <a:endParaRPr kumimoji="1" lang="ko-KR" altLang="en-US"/>
          </a:p>
        </p:txBody>
      </p:sp>
      <p:sp>
        <p:nvSpPr>
          <p:cNvPr id="7" name="슬라이드 번호 개체 틀 6"/>
          <p:cNvSpPr>
            <a:spLocks noGrp="1"/>
          </p:cNvSpPr>
          <p:nvPr>
            <p:ph type="sldNum" sz="quarter" idx="12"/>
          </p:nvPr>
        </p:nvSpPr>
        <p:spPr/>
        <p:txBody>
          <a:bodyPr/>
          <a:lstStyle/>
          <a:p>
            <a:fld id="{13E5246C-6F11-8B43-832D-5DBFFAC6E4BA}" type="slidenum">
              <a:rPr kumimoji="1" lang="ko-KR" altLang="en-US" smtClean="0"/>
              <a:t>‹#›</a:t>
            </a:fld>
            <a:endParaRPr kumimoji="1" lang="ko-KR" altLang="en-US"/>
          </a:p>
        </p:txBody>
      </p:sp>
    </p:spTree>
    <p:extLst>
      <p:ext uri="{BB962C8B-B14F-4D97-AF65-F5344CB8AC3E}">
        <p14:creationId xmlns:p14="http://schemas.microsoft.com/office/powerpoint/2010/main" val="2030684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kumimoji="1" lang="ko-KR" altLang="en-US" smtClean="0"/>
              <a:t>마스터 제목 스타일 편집</a:t>
            </a:r>
            <a:endParaRPr kumimoji="1" lang="ko-KR" altLang="en-US"/>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smtClean="0"/>
              <a:t>마스터 텍스트 스타일을 편집하려면 클릭</a:t>
            </a:r>
          </a:p>
        </p:txBody>
      </p:sp>
      <p:sp>
        <p:nvSpPr>
          <p:cNvPr id="5" name="날짜 개체 틀 4"/>
          <p:cNvSpPr>
            <a:spLocks noGrp="1"/>
          </p:cNvSpPr>
          <p:nvPr>
            <p:ph type="dt" sz="half" idx="10"/>
          </p:nvPr>
        </p:nvSpPr>
        <p:spPr/>
        <p:txBody>
          <a:bodyPr/>
          <a:lstStyle/>
          <a:p>
            <a:fld id="{B9CCD35A-34FE-0B45-B198-735280D372C5}" type="datetimeFigureOut">
              <a:rPr kumimoji="1" lang="ko-KR" altLang="en-US" smtClean="0"/>
              <a:t>2018. 8. 4.</a:t>
            </a:fld>
            <a:endParaRPr kumimoji="1" lang="ko-KR" altLang="en-US"/>
          </a:p>
        </p:txBody>
      </p:sp>
      <p:sp>
        <p:nvSpPr>
          <p:cNvPr id="6" name="바닥글 개체 틀 5"/>
          <p:cNvSpPr>
            <a:spLocks noGrp="1"/>
          </p:cNvSpPr>
          <p:nvPr>
            <p:ph type="ftr" sz="quarter" idx="11"/>
          </p:nvPr>
        </p:nvSpPr>
        <p:spPr/>
        <p:txBody>
          <a:bodyPr/>
          <a:lstStyle/>
          <a:p>
            <a:endParaRPr kumimoji="1" lang="ko-KR" altLang="en-US"/>
          </a:p>
        </p:txBody>
      </p:sp>
      <p:sp>
        <p:nvSpPr>
          <p:cNvPr id="7" name="슬라이드 번호 개체 틀 6"/>
          <p:cNvSpPr>
            <a:spLocks noGrp="1"/>
          </p:cNvSpPr>
          <p:nvPr>
            <p:ph type="sldNum" sz="quarter" idx="12"/>
          </p:nvPr>
        </p:nvSpPr>
        <p:spPr/>
        <p:txBody>
          <a:bodyPr/>
          <a:lstStyle/>
          <a:p>
            <a:fld id="{13E5246C-6F11-8B43-832D-5DBFFAC6E4BA}" type="slidenum">
              <a:rPr kumimoji="1" lang="ko-KR" altLang="en-US" smtClean="0"/>
              <a:t>‹#›</a:t>
            </a:fld>
            <a:endParaRPr kumimoji="1" lang="ko-KR" altLang="en-US"/>
          </a:p>
        </p:txBody>
      </p:sp>
    </p:spTree>
    <p:extLst>
      <p:ext uri="{BB962C8B-B14F-4D97-AF65-F5344CB8AC3E}">
        <p14:creationId xmlns:p14="http://schemas.microsoft.com/office/powerpoint/2010/main" val="190608853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smtClean="0"/>
              <a:t>마스터 제목 스타일 편집</a:t>
            </a:r>
            <a:endParaRPr kumimoji="1" lang="ko-KR" altLang="en-US"/>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smtClean="0"/>
              <a:t>마스터 텍스트 스타일을 편집하려면 클릭</a:t>
            </a:r>
          </a:p>
          <a:p>
            <a:pPr lvl="1"/>
            <a:r>
              <a:rPr kumimoji="1" lang="ko-KR" altLang="en-US" smtClean="0"/>
              <a:t>두 번째 수준</a:t>
            </a:r>
          </a:p>
          <a:p>
            <a:pPr lvl="2"/>
            <a:r>
              <a:rPr kumimoji="1" lang="ko-KR" altLang="en-US" smtClean="0"/>
              <a:t>세 번째 수준</a:t>
            </a:r>
          </a:p>
          <a:p>
            <a:pPr lvl="3"/>
            <a:r>
              <a:rPr kumimoji="1" lang="ko-KR" altLang="en-US" smtClean="0"/>
              <a:t>네 번째 수준</a:t>
            </a:r>
          </a:p>
          <a:p>
            <a:pPr lvl="4"/>
            <a:r>
              <a:rPr kumimoji="1" lang="ko-KR" altLang="en-US" smtClean="0"/>
              <a:t>다섯 번째 수준</a:t>
            </a:r>
            <a:endParaRPr kumimoji="1" lang="ko-KR" altLang="en-US"/>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CCD35A-34FE-0B45-B198-735280D372C5}" type="datetimeFigureOut">
              <a:rPr kumimoji="1" lang="ko-KR" altLang="en-US" smtClean="0"/>
              <a:t>2018. 8. 4.</a:t>
            </a:fld>
            <a:endParaRPr kumimoji="1"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E5246C-6F11-8B43-832D-5DBFFAC6E4BA}" type="slidenum">
              <a:rPr kumimoji="1" lang="ko-KR" altLang="en-US" smtClean="0"/>
              <a:t>‹#›</a:t>
            </a:fld>
            <a:endParaRPr kumimoji="1" lang="ko-KR" altLang="en-US"/>
          </a:p>
        </p:txBody>
      </p:sp>
    </p:spTree>
    <p:extLst>
      <p:ext uri="{BB962C8B-B14F-4D97-AF65-F5344CB8AC3E}">
        <p14:creationId xmlns:p14="http://schemas.microsoft.com/office/powerpoint/2010/main" val="17335725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jacobeisenstein/gt-nlp-clas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gnujoow.github.io/ml/2016/09/01/ML8-Bias-vs-Variance/" TargetMode="Externa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nonmeyet.tistory.com/entry/KFold-Cross-Validation%EA%B5%90%EC%B0%A8%EA%B2%80%EC%A6%9D-%EC%A0%95%EC%9D%98-%EB%B0%8F-%EC%84%A4%EB%AA%85"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hyperlink" Target="https://medium.com/@jayeshbahire/the-xor-problem-in-neural-networks-50006411840b"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hyperlink" Target="NULL" TargetMode="External"/><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5.png"/><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 Id="rId3"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 Id="rId3"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 Id="rId3"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 Id="rId3" Type="http://schemas.openxmlformats.org/officeDocument/2006/relationships/hyperlink" Target="https://en.wikipedia.org/wiki/closed-form_expression"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KaggleBreak/xwmooc_Rmeetup/blob/master/Meetup_5/taxonomy/02_Documents_Texonomy_Slide.pdf"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normAutofit/>
          </a:bodyPr>
          <a:lstStyle/>
          <a:p>
            <a:r>
              <a:rPr lang="en-US" altLang="ko-KR" b="1" dirty="0"/>
              <a:t>Chapter2. Linear text </a:t>
            </a:r>
            <a:r>
              <a:rPr lang="en-US" altLang="ko-KR" b="1" dirty="0" smtClean="0"/>
              <a:t>classification</a:t>
            </a:r>
            <a:endParaRPr kumimoji="1" lang="ko-KR" altLang="en-US" dirty="0"/>
          </a:p>
        </p:txBody>
      </p:sp>
      <p:sp>
        <p:nvSpPr>
          <p:cNvPr id="3" name="부제 2"/>
          <p:cNvSpPr>
            <a:spLocks noGrp="1"/>
          </p:cNvSpPr>
          <p:nvPr>
            <p:ph type="subTitle" idx="1"/>
          </p:nvPr>
        </p:nvSpPr>
        <p:spPr/>
        <p:txBody>
          <a:bodyPr/>
          <a:lstStyle/>
          <a:p>
            <a:r>
              <a:rPr lang="en-US" altLang="ko-KR" dirty="0"/>
              <a:t>Natural Language Natural Language Processing (Course materials for Georgia Tech CS 4650 and 7650, "Natural Language")[</a:t>
            </a:r>
            <a:r>
              <a:rPr lang="en-US" altLang="ko-KR" u="sng" dirty="0">
                <a:hlinkClick r:id="rId2"/>
              </a:rPr>
              <a:t>https://github.com/jacobeisenstein/gt-nlp-class</a:t>
            </a:r>
            <a:r>
              <a:rPr lang="en-US" altLang="ko-KR" dirty="0"/>
              <a:t>]</a:t>
            </a:r>
          </a:p>
          <a:p>
            <a:endParaRPr kumimoji="1" lang="ko-KR" altLang="en-US" dirty="0"/>
          </a:p>
        </p:txBody>
      </p:sp>
    </p:spTree>
    <p:extLst>
      <p:ext uri="{BB962C8B-B14F-4D97-AF65-F5344CB8AC3E}">
        <p14:creationId xmlns:p14="http://schemas.microsoft.com/office/powerpoint/2010/main" val="1854237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219854" y="254833"/>
            <a:ext cx="4974998" cy="328827"/>
          </a:xfrm>
        </p:spPr>
        <p:txBody>
          <a:bodyPr>
            <a:noAutofit/>
          </a:bodyPr>
          <a:lstStyle/>
          <a:p>
            <a:r>
              <a:rPr lang="en-US" altLang="ko-KR" sz="2000" b="1" dirty="0"/>
              <a:t>2.1.4 Smoothing and MAP estimation</a:t>
            </a:r>
          </a:p>
        </p:txBody>
      </p:sp>
      <p:sp>
        <p:nvSpPr>
          <p:cNvPr id="7" name="직사각형 6"/>
          <p:cNvSpPr/>
          <p:nvPr/>
        </p:nvSpPr>
        <p:spPr>
          <a:xfrm>
            <a:off x="339123" y="706938"/>
            <a:ext cx="11680599" cy="3139321"/>
          </a:xfrm>
          <a:prstGeom prst="rect">
            <a:avLst/>
          </a:prstGeom>
        </p:spPr>
        <p:txBody>
          <a:bodyPr wrap="square">
            <a:spAutoFit/>
          </a:bodyPr>
          <a:lstStyle/>
          <a:p>
            <a:pPr marL="285750" indent="-285750">
              <a:buFont typeface="Arial" charset="0"/>
              <a:buChar char="•"/>
            </a:pPr>
            <a:r>
              <a:rPr lang="ko-KR" altLang="en-US" b="0" i="0" dirty="0" smtClean="0">
                <a:solidFill>
                  <a:srgbClr val="000000"/>
                </a:solidFill>
                <a:effectLst/>
                <a:latin typeface="Helvetica Neue" charset="0"/>
              </a:rPr>
              <a:t>텍스트 데이터의 경우</a:t>
            </a:r>
            <a:r>
              <a:rPr lang="en-US" altLang="ko-KR" b="0" i="0" dirty="0" smtClean="0">
                <a:solidFill>
                  <a:srgbClr val="000000"/>
                </a:solidFill>
                <a:effectLst/>
                <a:latin typeface="Helvetica Neue" charset="0"/>
              </a:rPr>
              <a:t>, </a:t>
            </a:r>
            <a:r>
              <a:rPr lang="ko-KR" altLang="en-US" b="0" i="0" dirty="0" smtClean="0">
                <a:solidFill>
                  <a:srgbClr val="000000"/>
                </a:solidFill>
                <a:effectLst/>
                <a:latin typeface="Helvetica Neue" charset="0"/>
              </a:rPr>
              <a:t>훈련 세트에 나타나지 않는 레이블과 단어 쌍이 있을 가능성이 있음</a:t>
            </a:r>
            <a:r>
              <a:rPr lang="en-US" altLang="ko-KR" b="0" i="0" dirty="0" smtClean="0">
                <a:solidFill>
                  <a:srgbClr val="000000"/>
                </a:solidFill>
                <a:effectLst/>
                <a:latin typeface="Helvetica Neue" charset="0"/>
              </a:rPr>
              <a:t>, </a:t>
            </a:r>
            <a:r>
              <a:rPr lang="ko-KR" altLang="en-US" b="0" i="0" dirty="0" smtClean="0">
                <a:solidFill>
                  <a:srgbClr val="000000"/>
                </a:solidFill>
                <a:effectLst/>
                <a:latin typeface="Helvetica Neue" charset="0"/>
              </a:rPr>
              <a:t>예를 들어 베이지안 단어는 스팸 전자 메일에 나타나지 않았을 수 있습니다</a:t>
            </a:r>
            <a:r>
              <a:rPr lang="en-US" altLang="ko-KR" b="0" i="0" dirty="0" smtClean="0">
                <a:solidFill>
                  <a:srgbClr val="000000"/>
                </a:solidFill>
                <a:effectLst/>
                <a:latin typeface="Helvetica Neue" charset="0"/>
              </a:rPr>
              <a:t>. </a:t>
            </a:r>
            <a:endParaRPr lang="ko-KR" altLang="en-US" b="0" i="0" dirty="0" smtClean="0">
              <a:solidFill>
                <a:srgbClr val="000000"/>
              </a:solidFill>
              <a:effectLst/>
              <a:latin typeface="Helvetica Neue" charset="0"/>
            </a:endParaRPr>
          </a:p>
          <a:p>
            <a:pPr marL="285750" indent="-285750">
              <a:buFont typeface="Arial" charset="0"/>
              <a:buChar char="•"/>
            </a:pPr>
            <a:r>
              <a:rPr lang="ko-KR" altLang="en-US" b="0" i="0" dirty="0" smtClean="0">
                <a:solidFill>
                  <a:srgbClr val="000000"/>
                </a:solidFill>
                <a:effectLst/>
                <a:latin typeface="Helvetica Neue" charset="0"/>
              </a:rPr>
              <a:t>그러나 </a:t>
            </a:r>
            <a:r>
              <a:rPr lang="en-US" altLang="ko-KR" b="0" i="0" dirty="0" smtClean="0">
                <a:solidFill>
                  <a:srgbClr val="000000"/>
                </a:solidFill>
                <a:effectLst/>
                <a:latin typeface="Helvetica Neue" charset="0"/>
              </a:rPr>
              <a:t>SPAM</a:t>
            </a:r>
            <a:r>
              <a:rPr lang="ko-KR" altLang="en-US" b="0" i="0" dirty="0" smtClean="0">
                <a:solidFill>
                  <a:srgbClr val="000000"/>
                </a:solidFill>
                <a:effectLst/>
                <a:latin typeface="Helvetica Neue" charset="0"/>
              </a:rPr>
              <a:t>의 값을 선택하면 </a:t>
            </a:r>
            <a:r>
              <a:rPr lang="en-US" altLang="ko-KR" b="0" i="0" dirty="0" smtClean="0">
                <a:solidFill>
                  <a:srgbClr val="000000"/>
                </a:solidFill>
                <a:effectLst/>
                <a:latin typeface="Helvetica Neue" charset="0"/>
              </a:rPr>
              <a:t>Bayesian = 0 </a:t>
            </a:r>
            <a:r>
              <a:rPr lang="ko-KR" altLang="en-US" b="0" i="0" dirty="0" smtClean="0">
                <a:solidFill>
                  <a:srgbClr val="000000"/>
                </a:solidFill>
                <a:effectLst/>
                <a:latin typeface="Helvetica Neue" charset="0"/>
              </a:rPr>
              <a:t>인 경우 </a:t>
            </a:r>
            <a:r>
              <a:rPr lang="en-US" altLang="ko-KR" b="0" i="0" dirty="0" smtClean="0">
                <a:solidFill>
                  <a:srgbClr val="000000"/>
                </a:solidFill>
                <a:effectLst/>
                <a:latin typeface="Helvetica Neue" charset="0"/>
              </a:rPr>
              <a:t>p (SPAM | x) = 0</a:t>
            </a:r>
            <a:r>
              <a:rPr lang="ko-KR" altLang="en-US" b="0" i="0" dirty="0" smtClean="0">
                <a:solidFill>
                  <a:srgbClr val="000000"/>
                </a:solidFill>
                <a:effectLst/>
                <a:latin typeface="Helvetica Neue" charset="0"/>
              </a:rPr>
              <a:t>이므로 이 단일 기능이 레이블을 완전히 거부 할 수 있음</a:t>
            </a:r>
            <a:endParaRPr lang="ko-KR" altLang="en-US" dirty="0">
              <a:solidFill>
                <a:srgbClr val="000000"/>
              </a:solidFill>
              <a:latin typeface="Helvetica Neue" charset="0"/>
            </a:endParaRPr>
          </a:p>
          <a:p>
            <a:pPr marL="285750" indent="-285750">
              <a:buFont typeface="Arial" charset="0"/>
              <a:buChar char="•"/>
            </a:pPr>
            <a:r>
              <a:rPr lang="ko-KR" altLang="en-US" b="0" i="0" dirty="0" smtClean="0">
                <a:solidFill>
                  <a:srgbClr val="000000"/>
                </a:solidFill>
                <a:effectLst/>
                <a:latin typeface="Helvetica Neue" charset="0"/>
              </a:rPr>
              <a:t>트레이닝 세트에 어떤 데이터가 있는지에 따라 크게 다른 분류 규칙을 얻을 수 있습니다</a:t>
            </a:r>
            <a:r>
              <a:rPr lang="en-US" altLang="ko-KR" b="0" i="0" dirty="0" smtClean="0">
                <a:solidFill>
                  <a:srgbClr val="000000"/>
                </a:solidFill>
                <a:effectLst/>
                <a:latin typeface="Helvetica Neue" charset="0"/>
              </a:rPr>
              <a:t>. </a:t>
            </a:r>
            <a:r>
              <a:rPr lang="ko-KR" altLang="en-US" b="0" i="0" dirty="0" smtClean="0">
                <a:solidFill>
                  <a:srgbClr val="000000"/>
                </a:solidFill>
                <a:effectLst/>
                <a:latin typeface="Helvetica Neue" charset="0"/>
              </a:rPr>
              <a:t>한 가지 해결책은 각 수에 </a:t>
            </a:r>
            <a:r>
              <a:rPr lang="en-US" altLang="ko-KR" b="0" i="0" dirty="0" smtClean="0">
                <a:solidFill>
                  <a:srgbClr val="000000"/>
                </a:solidFill>
                <a:effectLst/>
                <a:latin typeface="Helvetica Neue" charset="0"/>
              </a:rPr>
              <a:t>α</a:t>
            </a:r>
            <a:r>
              <a:rPr lang="ko-KR" altLang="en-US" b="0" i="0" dirty="0" smtClean="0">
                <a:solidFill>
                  <a:srgbClr val="000000"/>
                </a:solidFill>
                <a:effectLst/>
                <a:latin typeface="Helvetica Neue" charset="0"/>
              </a:rPr>
              <a:t>의 </a:t>
            </a:r>
            <a:r>
              <a:rPr lang="en-US" altLang="ko-KR" b="0" i="0" dirty="0" smtClean="0">
                <a:solidFill>
                  <a:srgbClr val="000000"/>
                </a:solidFill>
                <a:effectLst/>
                <a:latin typeface="Helvetica Neue" charset="0"/>
              </a:rPr>
              <a:t>"pseudo count"</a:t>
            </a:r>
            <a:r>
              <a:rPr lang="ko-KR" altLang="en-US" b="0" i="0" dirty="0" smtClean="0">
                <a:solidFill>
                  <a:srgbClr val="000000"/>
                </a:solidFill>
                <a:effectLst/>
                <a:latin typeface="Helvetica Neue" charset="0"/>
              </a:rPr>
              <a:t>를 추가 한 다음 정규화하여 확률을 매끄럽게하는 것입니다</a:t>
            </a:r>
            <a:r>
              <a:rPr lang="en-US" altLang="ko-KR" b="0" i="0" dirty="0" smtClean="0">
                <a:solidFill>
                  <a:srgbClr val="000000"/>
                </a:solidFill>
                <a:effectLst/>
                <a:latin typeface="Helvetica Neue" charset="0"/>
              </a:rPr>
              <a:t>.</a:t>
            </a:r>
            <a:endParaRPr lang="ko-KR" altLang="en-US" b="0" i="0" dirty="0" smtClean="0">
              <a:solidFill>
                <a:srgbClr val="000000"/>
              </a:solidFill>
              <a:effectLst/>
              <a:latin typeface="Helvetica Neue" charset="0"/>
            </a:endParaRPr>
          </a:p>
          <a:p>
            <a:pPr marL="285750" indent="-285750">
              <a:buFont typeface="Arial" charset="0"/>
              <a:buChar char="•"/>
            </a:pPr>
            <a:r>
              <a:rPr lang="ko-KR" altLang="en-US" b="1" i="0" dirty="0" smtClean="0">
                <a:solidFill>
                  <a:srgbClr val="000000"/>
                </a:solidFill>
                <a:effectLst/>
                <a:latin typeface="Helvetica Neue" charset="0"/>
              </a:rPr>
              <a:t>라플라스 평활</a:t>
            </a:r>
            <a:r>
              <a:rPr lang="en-US" altLang="ko-KR" b="0" i="0" dirty="0" smtClean="0">
                <a:solidFill>
                  <a:srgbClr val="000000"/>
                </a:solidFill>
                <a:effectLst/>
                <a:latin typeface="Helvetica Neue" charset="0"/>
              </a:rPr>
              <a:t>. α</a:t>
            </a:r>
            <a:r>
              <a:rPr lang="ko-KR" altLang="en-US" b="0" i="0" dirty="0" smtClean="0">
                <a:solidFill>
                  <a:srgbClr val="000000"/>
                </a:solidFill>
                <a:effectLst/>
                <a:latin typeface="Helvetica Neue" charset="0"/>
              </a:rPr>
              <a:t>는 로그 우도 함수의 형태를 제어하기 때문에 하이퍼 매개 변수이며</a:t>
            </a:r>
            <a:r>
              <a:rPr lang="en-US" altLang="ko-KR" b="0" i="0" dirty="0" smtClean="0">
                <a:solidFill>
                  <a:srgbClr val="000000"/>
                </a:solidFill>
                <a:effectLst/>
                <a:latin typeface="Helvetica Neue" charset="0"/>
              </a:rPr>
              <a:t>, </a:t>
            </a:r>
            <a:r>
              <a:rPr lang="ko-KR" altLang="en-US" b="0" i="0" dirty="0" smtClean="0">
                <a:solidFill>
                  <a:srgbClr val="000000"/>
                </a:solidFill>
                <a:effectLst/>
                <a:latin typeface="Helvetica Neue" charset="0"/>
              </a:rPr>
              <a:t>이는 다시 </a:t>
            </a:r>
            <a:r>
              <a:rPr lang="en-US" altLang="ko-KR" b="0" i="0" dirty="0" err="1" smtClean="0">
                <a:solidFill>
                  <a:srgbClr val="000000"/>
                </a:solidFill>
                <a:effectLst/>
                <a:latin typeface="Helvetica Neue" charset="0"/>
              </a:rPr>
              <a:t>φ</a:t>
            </a:r>
            <a:r>
              <a:rPr lang="ko-KR" altLang="en-US" b="0" i="0" dirty="0" smtClean="0">
                <a:solidFill>
                  <a:srgbClr val="000000"/>
                </a:solidFill>
                <a:effectLst/>
                <a:latin typeface="Helvetica Neue" charset="0"/>
              </a:rPr>
              <a:t>의 추정을 유도합니다</a:t>
            </a:r>
            <a:r>
              <a:rPr lang="en-US" altLang="ko-KR" b="0" i="0" dirty="0" smtClean="0">
                <a:solidFill>
                  <a:srgbClr val="000000"/>
                </a:solidFill>
                <a:effectLst/>
                <a:latin typeface="Helvetica Neue" charset="0"/>
              </a:rPr>
              <a:t>. </a:t>
            </a:r>
            <a:r>
              <a:rPr lang="ko-KR" altLang="en-US" b="0" i="0" dirty="0" smtClean="0">
                <a:solidFill>
                  <a:srgbClr val="000000"/>
                </a:solidFill>
                <a:effectLst/>
                <a:latin typeface="Helvetica Neue" charset="0"/>
              </a:rPr>
              <a:t>스무딩은 편차를 줄이지만 최대 우도 추정에서 멀리 떨어져 있음</a:t>
            </a:r>
            <a:r>
              <a:rPr lang="en-US" altLang="ko-KR" b="0" i="0" dirty="0" smtClean="0">
                <a:solidFill>
                  <a:srgbClr val="000000"/>
                </a:solidFill>
                <a:effectLst/>
                <a:latin typeface="Helvetica Neue" charset="0"/>
              </a:rPr>
              <a:t>. </a:t>
            </a:r>
            <a:r>
              <a:rPr lang="ko-KR" altLang="en-US" b="0" i="0" dirty="0" smtClean="0">
                <a:solidFill>
                  <a:srgbClr val="000000"/>
                </a:solidFill>
                <a:effectLst/>
                <a:latin typeface="Helvetica Neue" charset="0"/>
              </a:rPr>
              <a:t>편향을 부과합니다</a:t>
            </a:r>
            <a:r>
              <a:rPr lang="en-US" altLang="ko-KR" b="0" i="0" dirty="0" smtClean="0">
                <a:solidFill>
                  <a:srgbClr val="000000"/>
                </a:solidFill>
                <a:effectLst/>
                <a:latin typeface="Helvetica Neue" charset="0"/>
              </a:rPr>
              <a:t>. </a:t>
            </a:r>
            <a:r>
              <a:rPr lang="ko-KR" altLang="en-US" b="0" i="0" dirty="0" smtClean="0">
                <a:solidFill>
                  <a:srgbClr val="000000"/>
                </a:solidFill>
                <a:effectLst/>
                <a:latin typeface="Helvetica Neue" charset="0"/>
              </a:rPr>
              <a:t>이 경우</a:t>
            </a:r>
            <a:r>
              <a:rPr lang="en-US" altLang="ko-KR" b="0" i="0" dirty="0" smtClean="0">
                <a:solidFill>
                  <a:srgbClr val="000000"/>
                </a:solidFill>
                <a:effectLst/>
                <a:latin typeface="Helvetica Neue" charset="0"/>
              </a:rPr>
              <a:t>, </a:t>
            </a:r>
            <a:r>
              <a:rPr lang="ko-KR" altLang="en-US" b="0" i="0" dirty="0" smtClean="0">
                <a:solidFill>
                  <a:srgbClr val="000000"/>
                </a:solidFill>
                <a:effectLst/>
                <a:latin typeface="Helvetica Neue" charset="0"/>
              </a:rPr>
              <a:t>편향은 균일 한 확률을 향한다</a:t>
            </a:r>
            <a:r>
              <a:rPr lang="en-US" altLang="ko-KR" b="0" i="0" dirty="0" smtClean="0">
                <a:solidFill>
                  <a:srgbClr val="000000"/>
                </a:solidFill>
                <a:effectLst/>
                <a:latin typeface="Helvetica Neue" charset="0"/>
              </a:rPr>
              <a:t>. </a:t>
            </a:r>
            <a:endParaRPr lang="ko-KR" altLang="en-US" b="0" i="0" dirty="0" smtClean="0">
              <a:solidFill>
                <a:srgbClr val="000000"/>
              </a:solidFill>
              <a:effectLst/>
              <a:latin typeface="Helvetica Neue" charset="0"/>
            </a:endParaRPr>
          </a:p>
          <a:p>
            <a:pPr marL="285750" indent="-285750">
              <a:buFont typeface="Arial" charset="0"/>
              <a:buChar char="•"/>
            </a:pPr>
            <a:r>
              <a:rPr lang="ko-KR" altLang="en-US" b="1" i="0" dirty="0" smtClean="0">
                <a:solidFill>
                  <a:srgbClr val="000000"/>
                </a:solidFill>
                <a:effectLst/>
                <a:latin typeface="Helvetica Neue" charset="0"/>
              </a:rPr>
              <a:t>기계학습 이론</a:t>
            </a:r>
            <a:r>
              <a:rPr lang="ko-KR" altLang="en-US" b="0" i="0" dirty="0" smtClean="0">
                <a:solidFill>
                  <a:srgbClr val="000000"/>
                </a:solidFill>
                <a:effectLst/>
                <a:latin typeface="Helvetica Neue" charset="0"/>
              </a:rPr>
              <a:t>은 자료의 오차가 편향과 분산의 합에 기인 할 수 있음을 보여준다</a:t>
            </a:r>
            <a:r>
              <a:rPr lang="en-US" altLang="ko-KR" b="0" i="0" dirty="0" smtClean="0">
                <a:solidFill>
                  <a:srgbClr val="000000"/>
                </a:solidFill>
                <a:effectLst/>
                <a:latin typeface="Helvetica Neue" charset="0"/>
              </a:rPr>
              <a:t>. </a:t>
            </a:r>
            <a:r>
              <a:rPr lang="ko-KR" altLang="en-US" b="0" i="0" dirty="0" smtClean="0">
                <a:solidFill>
                  <a:srgbClr val="000000"/>
                </a:solidFill>
                <a:effectLst/>
                <a:latin typeface="Helvetica Neue" charset="0"/>
              </a:rPr>
              <a:t>분산을 줄이기 위한 기술은 일반적으로 바이어스를 증가시켜 </a:t>
            </a:r>
            <a:r>
              <a:rPr lang="ko-KR" altLang="en-US" b="0" i="0" dirty="0" smtClean="0">
                <a:solidFill>
                  <a:srgbClr val="000000"/>
                </a:solidFill>
                <a:effectLst/>
                <a:latin typeface="Helvetica Neue" charset="0"/>
                <a:hlinkClick r:id="rId2"/>
              </a:rPr>
              <a:t>바이어스 </a:t>
            </a:r>
            <a:r>
              <a:rPr lang="en-US" altLang="ko-KR" b="0" i="0" dirty="0" smtClean="0">
                <a:solidFill>
                  <a:srgbClr val="000000"/>
                </a:solidFill>
                <a:effectLst/>
                <a:latin typeface="Helvetica Neue" charset="0"/>
                <a:hlinkClick r:id="rId2"/>
              </a:rPr>
              <a:t>- </a:t>
            </a:r>
            <a:r>
              <a:rPr lang="ko-KR" altLang="en-US" b="0" i="0" dirty="0" smtClean="0">
                <a:solidFill>
                  <a:srgbClr val="000000"/>
                </a:solidFill>
                <a:effectLst/>
                <a:latin typeface="Helvetica Neue" charset="0"/>
                <a:hlinkClick r:id="rId2"/>
              </a:rPr>
              <a:t>분산 트레이드 오프</a:t>
            </a:r>
            <a:r>
              <a:rPr lang="ko-KR" altLang="en-US" b="0" i="0" dirty="0" smtClean="0">
                <a:solidFill>
                  <a:srgbClr val="000000"/>
                </a:solidFill>
                <a:effectLst/>
                <a:latin typeface="Helvetica Neue" charset="0"/>
              </a:rPr>
              <a:t>를 유도함</a:t>
            </a:r>
            <a:endParaRPr lang="ko-KR" altLang="en-US" b="0" i="0" dirty="0">
              <a:solidFill>
                <a:srgbClr val="000000"/>
              </a:solidFill>
              <a:effectLst/>
              <a:latin typeface="Helvetica Neue" charset="0"/>
            </a:endParaRPr>
          </a:p>
        </p:txBody>
      </p:sp>
      <p:pic>
        <p:nvPicPr>
          <p:cNvPr id="3" name="그림 2"/>
          <p:cNvPicPr>
            <a:picLocks noChangeAspect="1"/>
          </p:cNvPicPr>
          <p:nvPr/>
        </p:nvPicPr>
        <p:blipFill rotWithShape="1">
          <a:blip r:embed="rId3">
            <a:extLst>
              <a:ext uri="{28A0092B-C50C-407E-A947-70E740481C1C}">
                <a14:useLocalDpi xmlns:a14="http://schemas.microsoft.com/office/drawing/2010/main" val="0"/>
              </a:ext>
            </a:extLst>
          </a:blip>
          <a:srcRect l="6088" t="49879" r="1" b="1"/>
          <a:stretch/>
        </p:blipFill>
        <p:spPr>
          <a:xfrm>
            <a:off x="2115026" y="3969537"/>
            <a:ext cx="8465888" cy="2674477"/>
          </a:xfrm>
          <a:prstGeom prst="rect">
            <a:avLst/>
          </a:prstGeom>
        </p:spPr>
      </p:pic>
    </p:spTree>
    <p:extLst>
      <p:ext uri="{BB962C8B-B14F-4D97-AF65-F5344CB8AC3E}">
        <p14:creationId xmlns:p14="http://schemas.microsoft.com/office/powerpoint/2010/main" val="385768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219854" y="254833"/>
            <a:ext cx="4974998" cy="328827"/>
          </a:xfrm>
        </p:spPr>
        <p:txBody>
          <a:bodyPr>
            <a:noAutofit/>
          </a:bodyPr>
          <a:lstStyle/>
          <a:p>
            <a:pPr algn="l"/>
            <a:r>
              <a:rPr lang="en-US" altLang="ko-KR" sz="2000" b="1" dirty="0"/>
              <a:t>2.1.5 Setting </a:t>
            </a:r>
            <a:r>
              <a:rPr lang="en-US" altLang="ko-KR" sz="2000" b="1" dirty="0" err="1"/>
              <a:t>hyperparameters</a:t>
            </a:r>
            <a:endParaRPr lang="en-US" altLang="ko-KR" sz="2000" b="1" dirty="0"/>
          </a:p>
        </p:txBody>
      </p:sp>
      <p:sp>
        <p:nvSpPr>
          <p:cNvPr id="7" name="직사각형 6"/>
          <p:cNvSpPr/>
          <p:nvPr/>
        </p:nvSpPr>
        <p:spPr>
          <a:xfrm>
            <a:off x="339123" y="706938"/>
            <a:ext cx="11680599" cy="6463308"/>
          </a:xfrm>
          <a:prstGeom prst="rect">
            <a:avLst/>
          </a:prstGeom>
        </p:spPr>
        <p:txBody>
          <a:bodyPr wrap="square">
            <a:spAutoFit/>
          </a:bodyPr>
          <a:lstStyle/>
          <a:p>
            <a:pPr marL="285750" indent="-285750">
              <a:buFont typeface="Arial" charset="0"/>
              <a:buChar char="•"/>
            </a:pPr>
            <a:r>
              <a:rPr lang="en-US" altLang="ko-KR" dirty="0"/>
              <a:t>α</a:t>
            </a:r>
            <a:r>
              <a:rPr lang="ko-KR" altLang="en-US" dirty="0"/>
              <a:t>와 같은 하이퍼 파라미터의 최상의 가치를 어떻게 선택해야 합니까</a:t>
            </a:r>
            <a:r>
              <a:rPr lang="en-US" altLang="ko-KR" dirty="0"/>
              <a:t>? </a:t>
            </a:r>
            <a:r>
              <a:rPr lang="ko-KR" altLang="en-US" dirty="0"/>
              <a:t>최대 가능성은 작동하지 않습니다</a:t>
            </a:r>
            <a:r>
              <a:rPr lang="en-US" altLang="ko-KR" dirty="0" smtClean="0"/>
              <a:t>. </a:t>
            </a:r>
            <a:r>
              <a:rPr lang="ko-KR" altLang="en-US" dirty="0" smtClean="0"/>
              <a:t>훈련 </a:t>
            </a:r>
            <a:r>
              <a:rPr lang="ko-KR" altLang="en-US" dirty="0"/>
              <a:t>세트에서 </a:t>
            </a:r>
            <a:r>
              <a:rPr lang="en-US" altLang="ko-KR" dirty="0"/>
              <a:t>α</a:t>
            </a:r>
            <a:r>
              <a:rPr lang="ko-KR" altLang="en-US" dirty="0"/>
              <a:t>의 최대 우도 추정은 항상 </a:t>
            </a:r>
            <a:r>
              <a:rPr lang="en-US" altLang="ko-KR" dirty="0"/>
              <a:t>α = 0</a:t>
            </a:r>
            <a:r>
              <a:rPr lang="ko-KR" altLang="en-US" dirty="0"/>
              <a:t>입니다</a:t>
            </a:r>
            <a:r>
              <a:rPr lang="en-US" altLang="ko-KR" dirty="0"/>
              <a:t>. </a:t>
            </a:r>
            <a:r>
              <a:rPr lang="ko-KR" altLang="en-US" dirty="0"/>
              <a:t>많은 경우에 올바른 예측의 수를 총 예측 횟수로 나눈 정확도입니다</a:t>
            </a:r>
            <a:r>
              <a:rPr lang="en-US" altLang="ko-KR" dirty="0"/>
              <a:t>.</a:t>
            </a:r>
          </a:p>
          <a:p>
            <a:pPr marL="742950" lvl="1" indent="-285750">
              <a:buFont typeface="Arial" charset="0"/>
              <a:buChar char="•"/>
            </a:pPr>
            <a:r>
              <a:rPr lang="ko-KR" altLang="en-US" dirty="0"/>
              <a:t>정확성을 위해 직접 최적화하는 것은 어렵습니다</a:t>
            </a:r>
            <a:r>
              <a:rPr lang="en-US" altLang="ko-KR" dirty="0"/>
              <a:t>. </a:t>
            </a:r>
            <a:r>
              <a:rPr lang="ko-KR" altLang="en-US" dirty="0"/>
              <a:t>그러나 </a:t>
            </a:r>
            <a:r>
              <a:rPr lang="en-US" altLang="ko-KR" dirty="0"/>
              <a:t>α</a:t>
            </a:r>
            <a:r>
              <a:rPr lang="ko-KR" altLang="en-US" dirty="0"/>
              <a:t>와 같은 스칼라 하이퍼 매개 변수는 그리드 검색이라는 간단한 휴리스틱으로 조정할 수 있음</a:t>
            </a:r>
            <a:r>
              <a:rPr lang="en-US" altLang="ko-KR" dirty="0" smtClean="0"/>
              <a:t>. </a:t>
            </a:r>
            <a:r>
              <a:rPr lang="ko-KR" altLang="en-US" dirty="0" smtClean="0"/>
              <a:t>값 </a:t>
            </a:r>
            <a:r>
              <a:rPr lang="ko-KR" altLang="en-US" dirty="0"/>
              <a:t>집합 </a:t>
            </a:r>
            <a:r>
              <a:rPr lang="en-US" altLang="ko-KR" dirty="0"/>
              <a:t>(</a:t>
            </a:r>
            <a:r>
              <a:rPr lang="ko-KR" altLang="en-US" dirty="0"/>
              <a:t>예 </a:t>
            </a:r>
            <a:r>
              <a:rPr lang="en-US" altLang="ko-KR" dirty="0"/>
              <a:t>: α ∈ {0.001, 0.01, 0.1, 1, 10})</a:t>
            </a:r>
            <a:r>
              <a:rPr lang="ko-KR" altLang="en-US" dirty="0"/>
              <a:t>을 시도하고 각 값의 정확도를 계산하고 정확도를 극대화하는 설정</a:t>
            </a:r>
            <a:r>
              <a:rPr lang="en-US" altLang="ko-KR" dirty="0"/>
              <a:t>.</a:t>
            </a:r>
          </a:p>
          <a:p>
            <a:pPr marL="285750" indent="-285750">
              <a:buFont typeface="Arial" charset="0"/>
              <a:buChar char="•"/>
            </a:pPr>
            <a:r>
              <a:rPr lang="ko-KR" altLang="en-US" b="1" dirty="0"/>
              <a:t>목표는 분류기가 보이지 않는 데이터에서 잘 수행되도록 </a:t>
            </a:r>
            <a:r>
              <a:rPr lang="en-US" altLang="ko-KR" b="1" dirty="0"/>
              <a:t>α</a:t>
            </a:r>
            <a:r>
              <a:rPr lang="ko-KR" altLang="en-US" b="1" dirty="0"/>
              <a:t>를 조정하는 </a:t>
            </a:r>
            <a:r>
              <a:rPr lang="ko-KR" altLang="en-US" b="1" dirty="0" smtClean="0"/>
              <a:t>것</a:t>
            </a:r>
            <a:endParaRPr lang="en-US" altLang="ko-KR" dirty="0" smtClean="0"/>
          </a:p>
          <a:p>
            <a:pPr marL="285750" indent="-285750">
              <a:buFont typeface="Arial" charset="0"/>
              <a:buChar char="•"/>
            </a:pPr>
            <a:r>
              <a:rPr lang="ko-KR" altLang="en-US" dirty="0" smtClean="0"/>
              <a:t>하이퍼 </a:t>
            </a:r>
            <a:r>
              <a:rPr lang="ko-KR" altLang="en-US" dirty="0"/>
              <a:t>파라미터 튜닝에 사용되는 데이터는 트레이닝 세트와 겹치지 않아야 하며</a:t>
            </a:r>
            <a:r>
              <a:rPr lang="en-US" altLang="ko-KR" dirty="0"/>
              <a:t>, </a:t>
            </a:r>
            <a:r>
              <a:rPr lang="ko-KR" altLang="en-US" dirty="0"/>
              <a:t>매우 작은 값의 </a:t>
            </a:r>
            <a:r>
              <a:rPr lang="en-US" altLang="ko-KR" dirty="0"/>
              <a:t>α</a:t>
            </a:r>
            <a:r>
              <a:rPr lang="ko-KR" altLang="en-US" dirty="0"/>
              <a:t>가 선호됨</a:t>
            </a:r>
            <a:r>
              <a:rPr lang="en-US" altLang="ko-KR" dirty="0" smtClean="0"/>
              <a:t>.</a:t>
            </a:r>
            <a:r>
              <a:rPr lang="ko-KR" altLang="en-US" dirty="0" smtClean="0"/>
              <a:t>대신</a:t>
            </a:r>
            <a:r>
              <a:rPr lang="en-US" altLang="ko-KR" dirty="0"/>
              <a:t>, </a:t>
            </a:r>
            <a:r>
              <a:rPr lang="ko-KR" altLang="en-US" dirty="0"/>
              <a:t>우리는 튜닝 세트를 선택함</a:t>
            </a:r>
            <a:r>
              <a:rPr lang="en-US" altLang="ko-KR" dirty="0"/>
              <a:t>. </a:t>
            </a:r>
            <a:r>
              <a:rPr lang="ko-KR" altLang="en-US" dirty="0"/>
              <a:t>이 세트는 </a:t>
            </a:r>
            <a:r>
              <a:rPr lang="en-US" altLang="ko-KR" dirty="0"/>
              <a:t>10 %</a:t>
            </a:r>
            <a:r>
              <a:rPr lang="ko-KR" altLang="en-US" dirty="0"/>
              <a:t>와 같이 레이블이 지정된 데이터의 작은 부분으로 구성 될 수 있음</a:t>
            </a:r>
            <a:r>
              <a:rPr lang="en-US" altLang="ko-KR" dirty="0"/>
              <a:t>.</a:t>
            </a:r>
          </a:p>
          <a:p>
            <a:pPr marL="742950" lvl="1" indent="-285750">
              <a:buFont typeface="Arial" charset="0"/>
              <a:buChar char="•"/>
            </a:pPr>
            <a:r>
              <a:rPr lang="ko-KR" altLang="en-US" b="1" dirty="0" smtClean="0"/>
              <a:t>테스트 </a:t>
            </a:r>
            <a:r>
              <a:rPr lang="ko-KR" altLang="en-US" b="1" dirty="0"/>
              <a:t>세트 </a:t>
            </a:r>
            <a:r>
              <a:rPr lang="en-US" altLang="ko-KR" b="1" dirty="0"/>
              <a:t>/ </a:t>
            </a:r>
            <a:r>
              <a:rPr lang="ko-KR" altLang="en-US" b="1" dirty="0"/>
              <a:t>훈련 </a:t>
            </a:r>
            <a:r>
              <a:rPr lang="en-US" altLang="ko-KR" b="1" dirty="0"/>
              <a:t>/ </a:t>
            </a:r>
            <a:r>
              <a:rPr lang="ko-KR" altLang="en-US" b="1" dirty="0"/>
              <a:t>튜닝 세트와 겹치지 않아야 함</a:t>
            </a:r>
            <a:r>
              <a:rPr lang="en-US" altLang="ko-KR" b="1" dirty="0"/>
              <a:t>,</a:t>
            </a:r>
            <a:r>
              <a:rPr lang="en-US" altLang="ko-KR" dirty="0"/>
              <a:t> </a:t>
            </a:r>
            <a:r>
              <a:rPr lang="ko-KR" altLang="en-US" dirty="0"/>
              <a:t>그렇지 않으면 나중에 분류되지 않은 데이터에서 분류자가 달성 할 성과를 과대 </a:t>
            </a:r>
            <a:r>
              <a:rPr lang="ko-KR" altLang="en-US" dirty="0" smtClean="0"/>
              <a:t>평가</a:t>
            </a:r>
            <a:r>
              <a:rPr lang="en-US" altLang="ko-KR" dirty="0" smtClean="0"/>
              <a:t>, </a:t>
            </a:r>
            <a:r>
              <a:rPr lang="ko-KR" altLang="en-US" dirty="0" smtClean="0"/>
              <a:t>테스트 </a:t>
            </a:r>
            <a:r>
              <a:rPr lang="ko-KR" altLang="en-US" dirty="0"/>
              <a:t>세트는 피쳐 함수의 형태</a:t>
            </a:r>
            <a:r>
              <a:rPr lang="en-US" altLang="ko-KR" dirty="0"/>
              <a:t>, </a:t>
            </a:r>
            <a:r>
              <a:rPr lang="ko-KR" altLang="en-US" dirty="0"/>
              <a:t>어휘의 크기 등과 같은 모델링 결정을 내릴 때 사용되어서는 </a:t>
            </a:r>
            <a:r>
              <a:rPr lang="ko-KR" altLang="en-US" dirty="0" smtClean="0"/>
              <a:t>안됨</a:t>
            </a:r>
            <a:r>
              <a:rPr lang="en-US" altLang="ko-KR" dirty="0" smtClean="0"/>
              <a:t>, </a:t>
            </a:r>
            <a:r>
              <a:rPr lang="ko-KR" altLang="en-US" dirty="0" smtClean="0"/>
              <a:t>테스트 </a:t>
            </a:r>
            <a:r>
              <a:rPr lang="ko-KR" altLang="en-US" dirty="0"/>
              <a:t>세트를 한 번만 사용하는 것이 가장 이상적입니다</a:t>
            </a:r>
            <a:r>
              <a:rPr lang="en-US" altLang="ko-KR" dirty="0"/>
              <a:t>. </a:t>
            </a:r>
            <a:r>
              <a:rPr lang="ko-KR" altLang="en-US" dirty="0"/>
              <a:t>그렇지 않으면 테스트 세트가 분류기 설계를 안내하는 데 사용되고 테스트 세트 정확도가 실제로 볼 수없는 데이터의 정확도와 다른 </a:t>
            </a:r>
            <a:r>
              <a:rPr lang="ko-KR" altLang="en-US" dirty="0" smtClean="0"/>
              <a:t>것</a:t>
            </a:r>
            <a:endParaRPr lang="en-US" altLang="ko-KR" dirty="0" smtClean="0"/>
          </a:p>
          <a:p>
            <a:pPr marL="742950" lvl="1" indent="-285750">
              <a:buFont typeface="Arial" charset="0"/>
              <a:buChar char="•"/>
            </a:pPr>
            <a:r>
              <a:rPr lang="ko-KR" altLang="en-US" dirty="0" smtClean="0"/>
              <a:t>주석이 </a:t>
            </a:r>
            <a:r>
              <a:rPr lang="ko-KR" altLang="en-US" dirty="0"/>
              <a:t>달린 데이터는 값이 비싸기 때문에 이상을 실제로 따라 가기가 어려울 수 있으며 많은 테스트 세트가 수십 년 동안 사용되었음</a:t>
            </a:r>
            <a:r>
              <a:rPr lang="en-US" altLang="ko-KR" dirty="0"/>
              <a:t>. </a:t>
            </a:r>
            <a:r>
              <a:rPr lang="ko-KR" altLang="en-US" dirty="0"/>
              <a:t>그러나 기계 번역 및 정보 추출과 같은 일부 영향이 큰 응용 프로그램에서는 새로운 테스트 세트가 매년 릴리스 </a:t>
            </a:r>
            <a:r>
              <a:rPr lang="ko-KR" altLang="en-US" dirty="0" smtClean="0"/>
              <a:t>됨</a:t>
            </a:r>
            <a:r>
              <a:rPr lang="en-US" altLang="ko-KR" dirty="0" smtClean="0"/>
              <a:t>, </a:t>
            </a:r>
            <a:r>
              <a:rPr lang="ko-KR" altLang="en-US" dirty="0" smtClean="0"/>
              <a:t>소량의 </a:t>
            </a:r>
            <a:r>
              <a:rPr lang="ko-KR" altLang="en-US" dirty="0"/>
              <a:t>레이블 데이터 만 사용할 수 있는 경우 테스트 세트 정확도는 신뢰할 수 없습니다</a:t>
            </a:r>
            <a:r>
              <a:rPr lang="en-US" altLang="ko-KR" dirty="0"/>
              <a:t>.</a:t>
            </a:r>
          </a:p>
          <a:p>
            <a:pPr marL="285750" indent="-285750">
              <a:buFont typeface="Arial" charset="0"/>
              <a:buChar char="•"/>
            </a:pPr>
            <a:r>
              <a:rPr lang="en-US" altLang="ko-KR" b="1" dirty="0">
                <a:hlinkClick r:id="rId2"/>
              </a:rPr>
              <a:t>K-</a:t>
            </a:r>
            <a:r>
              <a:rPr lang="ko-KR" altLang="en-US" b="1" dirty="0">
                <a:hlinkClick r:id="rId2"/>
              </a:rPr>
              <a:t>교차 유효성 확인은 이 시나리오에 대처하는 한 가지 방법입니다</a:t>
            </a:r>
            <a:r>
              <a:rPr lang="en-US" altLang="ko-KR" b="1" dirty="0">
                <a:hlinkClick r:id="rId2"/>
              </a:rPr>
              <a:t>.</a:t>
            </a:r>
            <a:endParaRPr lang="en-US" altLang="ko-KR" b="1" dirty="0"/>
          </a:p>
          <a:p>
            <a:pPr marL="742950" lvl="1" indent="-285750">
              <a:buFont typeface="Arial" charset="0"/>
              <a:buChar char="•"/>
            </a:pPr>
            <a:r>
              <a:rPr lang="ko-KR" altLang="en-US" b="1" dirty="0" smtClean="0"/>
              <a:t>또는 </a:t>
            </a:r>
            <a:r>
              <a:rPr lang="en-US" altLang="ko-KR" b="1" dirty="0" smtClean="0"/>
              <a:t>leave-one-out </a:t>
            </a:r>
            <a:r>
              <a:rPr lang="ko-KR" altLang="en-US" b="1" dirty="0"/>
              <a:t>교차 검증</a:t>
            </a:r>
          </a:p>
          <a:p>
            <a:r>
              <a:rPr lang="ko-KR" altLang="en-US" dirty="0"/>
              <a:t/>
            </a:r>
            <a:br>
              <a:rPr lang="ko-KR" altLang="en-US" dirty="0"/>
            </a:br>
            <a:endParaRPr lang="ko-KR" altLang="en-US" dirty="0"/>
          </a:p>
        </p:txBody>
      </p:sp>
    </p:spTree>
    <p:extLst>
      <p:ext uri="{BB962C8B-B14F-4D97-AF65-F5344CB8AC3E}">
        <p14:creationId xmlns:p14="http://schemas.microsoft.com/office/powerpoint/2010/main" val="397747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219854" y="254833"/>
            <a:ext cx="4974998" cy="328827"/>
          </a:xfrm>
        </p:spPr>
        <p:txBody>
          <a:bodyPr>
            <a:noAutofit/>
          </a:bodyPr>
          <a:lstStyle/>
          <a:p>
            <a:pPr algn="l"/>
            <a:r>
              <a:rPr lang="en-US" altLang="ko-KR" sz="2000" b="1" dirty="0"/>
              <a:t>2.2 Discriminative learning</a:t>
            </a:r>
          </a:p>
        </p:txBody>
      </p:sp>
      <p:sp>
        <p:nvSpPr>
          <p:cNvPr id="7" name="직사각형 6"/>
          <p:cNvSpPr/>
          <p:nvPr/>
        </p:nvSpPr>
        <p:spPr>
          <a:xfrm>
            <a:off x="219854" y="1066167"/>
            <a:ext cx="11680599" cy="3693319"/>
          </a:xfrm>
          <a:prstGeom prst="rect">
            <a:avLst/>
          </a:prstGeom>
        </p:spPr>
        <p:txBody>
          <a:bodyPr wrap="square">
            <a:spAutoFit/>
          </a:bodyPr>
          <a:lstStyle/>
          <a:p>
            <a:pPr marL="285750" indent="-285750">
              <a:buFont typeface="Arial" charset="0"/>
              <a:buChar char="•"/>
            </a:pPr>
            <a:r>
              <a:rPr lang="en-US" altLang="ko-KR" dirty="0"/>
              <a:t>Naive Bayes</a:t>
            </a:r>
            <a:r>
              <a:rPr lang="ko-KR" altLang="en-US" dirty="0"/>
              <a:t>는 작업하기 쉬움</a:t>
            </a:r>
            <a:r>
              <a:rPr lang="en-US" altLang="ko-KR" dirty="0"/>
              <a:t>, </a:t>
            </a:r>
            <a:r>
              <a:rPr lang="ko-KR" altLang="en-US" dirty="0"/>
              <a:t>가중치는 닫힌 형식으로 계산할 수 있음</a:t>
            </a:r>
            <a:r>
              <a:rPr lang="en-US" altLang="ko-KR" dirty="0"/>
              <a:t>, </a:t>
            </a:r>
            <a:r>
              <a:rPr lang="ko-KR" altLang="en-US" dirty="0" smtClean="0"/>
              <a:t>확률적 </a:t>
            </a:r>
            <a:r>
              <a:rPr lang="ko-KR" altLang="en-US" dirty="0"/>
              <a:t>해석을 사용하면 비교적 쉽게 확장 할 수 있음</a:t>
            </a:r>
          </a:p>
          <a:p>
            <a:pPr marL="285750" indent="-285750">
              <a:buFont typeface="Arial" charset="0"/>
              <a:buChar char="•"/>
            </a:pPr>
            <a:r>
              <a:rPr lang="ko-KR" altLang="en-US" dirty="0"/>
              <a:t>그러나 기능이 독립적이라는 가정은 정확성을 심각하게 제한 할 수 </a:t>
            </a:r>
            <a:r>
              <a:rPr lang="ko-KR" altLang="en-US" dirty="0" smtClean="0"/>
              <a:t>있음</a:t>
            </a:r>
            <a:endParaRPr lang="en-US" altLang="ko-KR" dirty="0" smtClean="0"/>
          </a:p>
          <a:p>
            <a:pPr marL="285750" indent="-285750">
              <a:buFont typeface="Arial" charset="0"/>
              <a:buChar char="•"/>
            </a:pPr>
            <a:r>
              <a:rPr lang="ko-KR" altLang="en-US" dirty="0" smtClean="0"/>
              <a:t>어휘에서 </a:t>
            </a:r>
            <a:r>
              <a:rPr lang="ko-KR" altLang="en-US" dirty="0"/>
              <a:t>단어 당 하나의 특징 인 </a:t>
            </a:r>
            <a:r>
              <a:rPr lang="en-US" altLang="ko-KR" dirty="0"/>
              <a:t>bag-of-words </a:t>
            </a:r>
            <a:r>
              <a:rPr lang="ko-KR" altLang="en-US" dirty="0"/>
              <a:t>기능에 해당하도록 특징 함수 </a:t>
            </a:r>
            <a:r>
              <a:rPr lang="en-US" altLang="ko-KR" dirty="0"/>
              <a:t>f (x, y)</a:t>
            </a:r>
            <a:r>
              <a:rPr lang="ko-KR" altLang="en-US" dirty="0"/>
              <a:t>를 </a:t>
            </a:r>
            <a:r>
              <a:rPr lang="ko-KR" altLang="en-US" dirty="0" smtClean="0"/>
              <a:t>정의했음</a:t>
            </a:r>
            <a:endParaRPr lang="en-US" altLang="ko-KR" dirty="0" smtClean="0"/>
          </a:p>
          <a:p>
            <a:pPr marL="285750" indent="-285750">
              <a:buFont typeface="Arial" charset="0"/>
              <a:buChar char="•"/>
            </a:pPr>
            <a:r>
              <a:rPr lang="ko-KR" altLang="en-US" dirty="0" smtClean="0"/>
              <a:t>자연어에서는 </a:t>
            </a:r>
            <a:r>
              <a:rPr lang="en-US" altLang="ko-KR" dirty="0"/>
              <a:t>bag-of-words </a:t>
            </a:r>
            <a:r>
              <a:rPr lang="ko-KR" altLang="en-US" dirty="0"/>
              <a:t>기능이 조건부 독립 가정을 위반</a:t>
            </a:r>
            <a:r>
              <a:rPr lang="en-US" altLang="ko-KR" dirty="0"/>
              <a:t>. </a:t>
            </a:r>
            <a:r>
              <a:rPr lang="ko-KR" altLang="en-US" dirty="0"/>
              <a:t>예를 들어</a:t>
            </a:r>
            <a:r>
              <a:rPr lang="en-US" altLang="ko-KR" dirty="0"/>
              <a:t>, </a:t>
            </a:r>
            <a:r>
              <a:rPr lang="ko-KR" altLang="en-US" dirty="0"/>
              <a:t>베이즈라는 단어가 포함되어 있지만 비교적 가벼운 문서이므로 </a:t>
            </a:r>
            <a:r>
              <a:rPr lang="en-US" altLang="ko-KR" dirty="0"/>
              <a:t>naive</a:t>
            </a:r>
            <a:r>
              <a:rPr lang="ko-KR" altLang="en-US" dirty="0"/>
              <a:t>라는 단어가 포함될 확률은 확실히 </a:t>
            </a:r>
            <a:r>
              <a:rPr lang="ko-KR" altLang="en-US" dirty="0" smtClean="0"/>
              <a:t>높음</a:t>
            </a:r>
            <a:endParaRPr lang="en-US" altLang="ko-KR" dirty="0" smtClean="0"/>
          </a:p>
          <a:p>
            <a:pPr marL="285750" indent="-285750">
              <a:buFont typeface="Arial" charset="0"/>
              <a:buChar char="•"/>
            </a:pPr>
            <a:r>
              <a:rPr lang="ko-KR" altLang="en-US" dirty="0" smtClean="0"/>
              <a:t>그러나 </a:t>
            </a:r>
            <a:r>
              <a:rPr lang="ko-KR" altLang="en-US" dirty="0"/>
              <a:t>텍스트 분류 성능이 좋은 경우에는 단어 어휘보다 더 풍부한 기능이 필요함</a:t>
            </a:r>
            <a:r>
              <a:rPr lang="en-US" altLang="ko-KR" dirty="0"/>
              <a:t>. </a:t>
            </a:r>
            <a:r>
              <a:rPr lang="ko-KR" altLang="en-US" dirty="0"/>
              <a:t>어휘 밖 용어를 보다 잘 처리하기 위해 접두사 및 접미사와 같은 여러 단어에 적용되는 기능이 필요합니다 </a:t>
            </a:r>
            <a:r>
              <a:rPr lang="en-US" altLang="ko-KR" dirty="0"/>
              <a:t>(</a:t>
            </a:r>
            <a:r>
              <a:rPr lang="ko-KR" altLang="en-US" dirty="0"/>
              <a:t>예 </a:t>
            </a:r>
            <a:r>
              <a:rPr lang="en-US" altLang="ko-KR" dirty="0"/>
              <a:t>: </a:t>
            </a:r>
            <a:r>
              <a:rPr lang="en-US" altLang="ko-KR" dirty="0" err="1"/>
              <a:t>uning</a:t>
            </a:r>
            <a:r>
              <a:rPr lang="en-US" altLang="ko-KR" dirty="0"/>
              <a:t>, </a:t>
            </a:r>
            <a:r>
              <a:rPr lang="en-US" altLang="ko-KR" dirty="0" err="1"/>
              <a:t>anding</a:t>
            </a:r>
            <a:r>
              <a:rPr lang="en-US" altLang="ko-KR" dirty="0"/>
              <a:t>) </a:t>
            </a:r>
            <a:r>
              <a:rPr lang="ko-KR" altLang="en-US" dirty="0"/>
              <a:t>및 대문자 </a:t>
            </a:r>
            <a:r>
              <a:rPr lang="ko-KR" altLang="en-US" dirty="0" smtClean="0"/>
              <a:t>사용</a:t>
            </a:r>
            <a:endParaRPr lang="en-US" altLang="ko-KR" dirty="0" smtClean="0"/>
          </a:p>
          <a:p>
            <a:pPr marL="285750" indent="-285750">
              <a:buFont typeface="Arial" charset="0"/>
              <a:buChar char="•"/>
            </a:pPr>
            <a:r>
              <a:rPr lang="ko-KR" altLang="en-US" dirty="0" smtClean="0"/>
              <a:t>또한 </a:t>
            </a:r>
            <a:r>
              <a:rPr lang="ko-KR" altLang="en-US" dirty="0"/>
              <a:t>다중 단어 단위에 적용되는 </a:t>
            </a:r>
            <a:r>
              <a:rPr lang="en-US" altLang="ko-KR" dirty="0"/>
              <a:t>n-gram </a:t>
            </a:r>
            <a:r>
              <a:rPr lang="ko-KR" altLang="en-US" dirty="0"/>
              <a:t>기능 </a:t>
            </a:r>
            <a:r>
              <a:rPr lang="en-US" altLang="ko-KR" dirty="0"/>
              <a:t>(</a:t>
            </a:r>
            <a:r>
              <a:rPr lang="ko-KR" altLang="en-US" dirty="0"/>
              <a:t>예 </a:t>
            </a:r>
            <a:r>
              <a:rPr lang="en-US" altLang="ko-KR" dirty="0"/>
              <a:t>: </a:t>
            </a:r>
            <a:r>
              <a:rPr lang="ko-KR" altLang="en-US" dirty="0"/>
              <a:t>좋지 않음</a:t>
            </a:r>
            <a:r>
              <a:rPr lang="en-US" altLang="ko-KR" dirty="0"/>
              <a:t>, </a:t>
            </a:r>
            <a:r>
              <a:rPr lang="ko-KR" altLang="en-US" dirty="0"/>
              <a:t>나쁘지 않음</a:t>
            </a:r>
            <a:r>
              <a:rPr lang="en-US" altLang="ko-KR" dirty="0"/>
              <a:t>), </a:t>
            </a:r>
            <a:r>
              <a:rPr lang="ko-KR" altLang="en-US" dirty="0"/>
              <a:t>트라이 그램 </a:t>
            </a:r>
            <a:r>
              <a:rPr lang="en-US" altLang="ko-KR" dirty="0"/>
              <a:t>(</a:t>
            </a:r>
            <a:r>
              <a:rPr lang="ko-KR" altLang="en-US" dirty="0"/>
              <a:t>예 </a:t>
            </a:r>
            <a:r>
              <a:rPr lang="en-US" altLang="ko-KR" dirty="0"/>
              <a:t>: </a:t>
            </a:r>
            <a:r>
              <a:rPr lang="ko-KR" altLang="en-US" dirty="0"/>
              <a:t>좋지 않은 점</a:t>
            </a:r>
            <a:r>
              <a:rPr lang="en-US" altLang="ko-KR" dirty="0"/>
              <a:t>, </a:t>
            </a:r>
            <a:r>
              <a:rPr lang="ko-KR" altLang="en-US" dirty="0"/>
              <a:t>품위없는 점</a:t>
            </a:r>
            <a:r>
              <a:rPr lang="en-US" altLang="ko-KR" dirty="0"/>
              <a:t>, </a:t>
            </a:r>
            <a:r>
              <a:rPr lang="ko-KR" altLang="en-US" dirty="0"/>
              <a:t>상상조차 할 수없는 점</a:t>
            </a:r>
            <a:r>
              <a:rPr lang="en-US" altLang="ko-KR" dirty="0"/>
              <a:t>) </a:t>
            </a:r>
            <a:r>
              <a:rPr lang="ko-KR" altLang="en-US" dirty="0"/>
              <a:t>이상을 원함</a:t>
            </a:r>
          </a:p>
          <a:p>
            <a:r>
              <a:rPr lang="ko-KR" altLang="en-US" dirty="0" smtClean="0"/>
              <a:t/>
            </a:r>
            <a:br>
              <a:rPr lang="ko-KR" altLang="en-US" dirty="0" smtClean="0"/>
            </a:br>
            <a:endParaRPr lang="en-US" altLang="ko-KR" dirty="0"/>
          </a:p>
        </p:txBody>
      </p:sp>
    </p:spTree>
    <p:extLst>
      <p:ext uri="{BB962C8B-B14F-4D97-AF65-F5344CB8AC3E}">
        <p14:creationId xmlns:p14="http://schemas.microsoft.com/office/powerpoint/2010/main" val="519688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219854" y="254833"/>
            <a:ext cx="4974998" cy="328827"/>
          </a:xfrm>
        </p:spPr>
        <p:txBody>
          <a:bodyPr>
            <a:noAutofit/>
          </a:bodyPr>
          <a:lstStyle/>
          <a:p>
            <a:pPr algn="l"/>
            <a:r>
              <a:rPr lang="en-US" altLang="ko-KR" sz="2000" b="1" dirty="0"/>
              <a:t>2.2 Discriminative learning</a:t>
            </a: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3110" y="771610"/>
            <a:ext cx="7899400" cy="4229100"/>
          </a:xfrm>
          <a:prstGeom prst="rect">
            <a:avLst/>
          </a:prstGeom>
        </p:spPr>
      </p:pic>
      <p:sp>
        <p:nvSpPr>
          <p:cNvPr id="6" name="직사각형 5"/>
          <p:cNvSpPr/>
          <p:nvPr/>
        </p:nvSpPr>
        <p:spPr>
          <a:xfrm>
            <a:off x="366811" y="5188660"/>
            <a:ext cx="11680599" cy="923330"/>
          </a:xfrm>
          <a:prstGeom prst="rect">
            <a:avLst/>
          </a:prstGeom>
        </p:spPr>
        <p:txBody>
          <a:bodyPr wrap="square">
            <a:spAutoFit/>
          </a:bodyPr>
          <a:lstStyle/>
          <a:p>
            <a:pPr marL="285750" indent="-285750">
              <a:buFont typeface="Arial" charset="0"/>
              <a:buChar char="•"/>
            </a:pPr>
            <a:r>
              <a:rPr lang="ko-KR" altLang="en-US" smtClean="0"/>
              <a:t>접두사 </a:t>
            </a:r>
            <a:r>
              <a:rPr lang="en-US" altLang="ko-KR" dirty="0" smtClean="0"/>
              <a:t>un</a:t>
            </a:r>
            <a:r>
              <a:rPr lang="ko-KR" altLang="en-US" dirty="0" smtClean="0"/>
              <a:t>로 시작하는 임의의 주어진 단어의 확률이 </a:t>
            </a:r>
            <a:r>
              <a:rPr lang="en-US" altLang="ko-KR" dirty="0" smtClean="0"/>
              <a:t>1</a:t>
            </a:r>
            <a:r>
              <a:rPr lang="ko-KR" altLang="en-US" dirty="0" smtClean="0"/>
              <a:t>보다 훨씬 작기 때문</a:t>
            </a:r>
            <a:r>
              <a:rPr lang="en-US" altLang="ko-KR" dirty="0" smtClean="0"/>
              <a:t>, Naive Bayes</a:t>
            </a:r>
            <a:r>
              <a:rPr lang="ko-KR" altLang="en-US" dirty="0" smtClean="0"/>
              <a:t>는 양의 상관 관계가 있는 피쳐의 연결 요소의 실제 확률을 체계적으로 과소 평가</a:t>
            </a:r>
            <a:endParaRPr lang="en-US" altLang="ko-KR" dirty="0"/>
          </a:p>
          <a:p>
            <a:pPr marL="285750" indent="-285750">
              <a:buFont typeface="Arial" charset="0"/>
              <a:buChar char="•"/>
            </a:pPr>
            <a:r>
              <a:rPr lang="ko-KR" altLang="en-US" dirty="0" smtClean="0"/>
              <a:t>이러한 기능을 사용하려면 독립성 가정에 의존하지 않는 학습 알고리즘이 필요합니다</a:t>
            </a:r>
            <a:r>
              <a:rPr lang="en-US" altLang="ko-KR" dirty="0" smtClean="0"/>
              <a:t>.</a:t>
            </a:r>
            <a:endParaRPr lang="en-US" altLang="ko-KR" dirty="0"/>
          </a:p>
        </p:txBody>
      </p:sp>
    </p:spTree>
    <p:extLst>
      <p:ext uri="{BB962C8B-B14F-4D97-AF65-F5344CB8AC3E}">
        <p14:creationId xmlns:p14="http://schemas.microsoft.com/office/powerpoint/2010/main" val="320221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219854" y="254833"/>
            <a:ext cx="4974998" cy="328827"/>
          </a:xfrm>
        </p:spPr>
        <p:txBody>
          <a:bodyPr>
            <a:noAutofit/>
          </a:bodyPr>
          <a:lstStyle/>
          <a:p>
            <a:pPr algn="l"/>
            <a:r>
              <a:rPr lang="en-US" altLang="ko-KR" sz="2000" b="1" dirty="0"/>
              <a:t>2.2 Discriminative learning</a:t>
            </a: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3110" y="771610"/>
            <a:ext cx="7899400" cy="4229100"/>
          </a:xfrm>
          <a:prstGeom prst="rect">
            <a:avLst/>
          </a:prstGeom>
        </p:spPr>
      </p:pic>
      <p:sp>
        <p:nvSpPr>
          <p:cNvPr id="6" name="직사각형 5"/>
          <p:cNvSpPr/>
          <p:nvPr/>
        </p:nvSpPr>
        <p:spPr>
          <a:xfrm>
            <a:off x="366811" y="5188660"/>
            <a:ext cx="11680599" cy="923330"/>
          </a:xfrm>
          <a:prstGeom prst="rect">
            <a:avLst/>
          </a:prstGeom>
        </p:spPr>
        <p:txBody>
          <a:bodyPr wrap="square">
            <a:spAutoFit/>
          </a:bodyPr>
          <a:lstStyle/>
          <a:p>
            <a:pPr marL="285750" indent="-285750">
              <a:buFont typeface="Arial" charset="0"/>
              <a:buChar char="•"/>
            </a:pPr>
            <a:r>
              <a:rPr lang="ko-KR" altLang="en-US" smtClean="0"/>
              <a:t>접두사 </a:t>
            </a:r>
            <a:r>
              <a:rPr lang="en-US" altLang="ko-KR" dirty="0" smtClean="0"/>
              <a:t>un</a:t>
            </a:r>
            <a:r>
              <a:rPr lang="ko-KR" altLang="en-US" dirty="0" smtClean="0"/>
              <a:t>로 시작하는 임의의 주어진 단어의 확률이 </a:t>
            </a:r>
            <a:r>
              <a:rPr lang="en-US" altLang="ko-KR" dirty="0" smtClean="0"/>
              <a:t>1</a:t>
            </a:r>
            <a:r>
              <a:rPr lang="ko-KR" altLang="en-US" dirty="0" smtClean="0"/>
              <a:t>보다 훨씬 작기 때문</a:t>
            </a:r>
            <a:r>
              <a:rPr lang="en-US" altLang="ko-KR" dirty="0" smtClean="0"/>
              <a:t>, Naive Bayes</a:t>
            </a:r>
            <a:r>
              <a:rPr lang="ko-KR" altLang="en-US" dirty="0" smtClean="0"/>
              <a:t>는 양의 상관 관계가 있는 피쳐의 연결 요소의 실제 확률을 체계적으로 과소 평가</a:t>
            </a:r>
            <a:endParaRPr lang="en-US" altLang="ko-KR" dirty="0"/>
          </a:p>
          <a:p>
            <a:pPr marL="285750" indent="-285750">
              <a:buFont typeface="Arial" charset="0"/>
              <a:buChar char="•"/>
            </a:pPr>
            <a:r>
              <a:rPr lang="ko-KR" altLang="en-US" dirty="0" smtClean="0"/>
              <a:t>이러한 기능을 사용하려면 독립성 가정에 의존하지 않는 학습 알고리즘이 필요합니다</a:t>
            </a:r>
            <a:r>
              <a:rPr lang="en-US" altLang="ko-KR" dirty="0" smtClean="0"/>
              <a:t>.</a:t>
            </a:r>
            <a:endParaRPr lang="en-US" altLang="ko-KR" dirty="0"/>
          </a:p>
        </p:txBody>
      </p:sp>
    </p:spTree>
    <p:extLst>
      <p:ext uri="{BB962C8B-B14F-4D97-AF65-F5344CB8AC3E}">
        <p14:creationId xmlns:p14="http://schemas.microsoft.com/office/powerpoint/2010/main" val="1533936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219854" y="254833"/>
            <a:ext cx="4974998" cy="328827"/>
          </a:xfrm>
        </p:spPr>
        <p:txBody>
          <a:bodyPr>
            <a:noAutofit/>
          </a:bodyPr>
          <a:lstStyle/>
          <a:p>
            <a:pPr algn="l"/>
            <a:r>
              <a:rPr lang="en-US" altLang="ko-KR" sz="2000" b="1" dirty="0"/>
              <a:t>2.2 Discriminative learning</a:t>
            </a:r>
          </a:p>
        </p:txBody>
      </p:sp>
      <p:sp>
        <p:nvSpPr>
          <p:cNvPr id="6" name="직사각형 5"/>
          <p:cNvSpPr/>
          <p:nvPr/>
        </p:nvSpPr>
        <p:spPr>
          <a:xfrm>
            <a:off x="350483" y="796274"/>
            <a:ext cx="11680599" cy="646331"/>
          </a:xfrm>
          <a:prstGeom prst="rect">
            <a:avLst/>
          </a:prstGeom>
        </p:spPr>
        <p:txBody>
          <a:bodyPr wrap="square">
            <a:spAutoFit/>
          </a:bodyPr>
          <a:lstStyle/>
          <a:p>
            <a:pPr marL="285750" indent="-285750">
              <a:buFont typeface="Arial" charset="0"/>
              <a:buChar char="•"/>
            </a:pPr>
            <a:r>
              <a:rPr lang="en-US" altLang="ko-KR" dirty="0"/>
              <a:t>Naive Bayes</a:t>
            </a:r>
            <a:r>
              <a:rPr lang="ko-KR" altLang="en-US" dirty="0"/>
              <a:t>에서 가중치는 확률 모델의 매개 변수로 해석 될 수 </a:t>
            </a:r>
            <a:r>
              <a:rPr lang="ko-KR" altLang="en-US" dirty="0" smtClean="0"/>
              <a:t>있습니다</a:t>
            </a:r>
            <a:r>
              <a:rPr lang="en-US" altLang="ko-KR" dirty="0" smtClean="0"/>
              <a:t>,</a:t>
            </a:r>
            <a:r>
              <a:rPr lang="ko-KR" altLang="en-US" dirty="0" smtClean="0"/>
              <a:t> 그러나 </a:t>
            </a:r>
            <a:r>
              <a:rPr lang="ko-KR" altLang="en-US" dirty="0"/>
              <a:t>이 모델은 일반적으로 보유하지 않는 독립 가정을 필요로하며 </a:t>
            </a:r>
            <a:r>
              <a:rPr lang="ko-KR" altLang="en-US" dirty="0" smtClean="0"/>
              <a:t>선택 </a:t>
            </a:r>
            <a:r>
              <a:rPr lang="ko-KR" altLang="en-US" dirty="0"/>
              <a:t>사항을 </a:t>
            </a:r>
            <a:r>
              <a:rPr lang="ko-KR" altLang="en-US" dirty="0" smtClean="0"/>
              <a:t>제한</a:t>
            </a:r>
            <a:r>
              <a:rPr lang="en-US" altLang="ko-KR" dirty="0" smtClean="0"/>
              <a:t>. </a:t>
            </a:r>
            <a:r>
              <a:rPr lang="ko-KR" altLang="en-US" b="1" dirty="0" smtClean="0"/>
              <a:t>에러중심</a:t>
            </a:r>
            <a:r>
              <a:rPr lang="ko-KR" altLang="en-US" dirty="0" smtClean="0"/>
              <a:t> </a:t>
            </a:r>
            <a:r>
              <a:rPr lang="ko-KR" altLang="en-US" dirty="0"/>
              <a:t>방식으로 가중치를 배우는 것이 어떻습니까</a:t>
            </a:r>
            <a:r>
              <a:rPr lang="en-US" altLang="ko-KR" dirty="0" smtClean="0"/>
              <a:t>?</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857" y="1442605"/>
            <a:ext cx="5535386" cy="2755941"/>
          </a:xfrm>
          <a:prstGeom prst="rect">
            <a:avLst/>
          </a:prstGeom>
        </p:spPr>
      </p:pic>
      <p:sp>
        <p:nvSpPr>
          <p:cNvPr id="4" name="직사각형 3"/>
          <p:cNvSpPr/>
          <p:nvPr/>
        </p:nvSpPr>
        <p:spPr>
          <a:xfrm>
            <a:off x="489857" y="4198546"/>
            <a:ext cx="11541225" cy="2308324"/>
          </a:xfrm>
          <a:prstGeom prst="rect">
            <a:avLst/>
          </a:prstGeom>
        </p:spPr>
        <p:txBody>
          <a:bodyPr wrap="square">
            <a:spAutoFit/>
          </a:bodyPr>
          <a:lstStyle/>
          <a:p>
            <a:pPr marL="285750" indent="-285750">
              <a:buFont typeface="Arial" charset="0"/>
              <a:buChar char="•"/>
            </a:pPr>
            <a:r>
              <a:rPr lang="ko-KR" altLang="en-US" b="0" i="0" dirty="0" smtClean="0">
                <a:solidFill>
                  <a:srgbClr val="000000"/>
                </a:solidFill>
                <a:effectLst/>
                <a:latin typeface="Helvetica Neue" charset="0"/>
              </a:rPr>
              <a:t>모든 예제 후에 분류기 가중치가 변경되므로 온라인 학습 알고리즘입니다</a:t>
            </a:r>
            <a:r>
              <a:rPr lang="en-US" altLang="ko-KR" b="0" i="0" dirty="0" smtClean="0">
                <a:solidFill>
                  <a:srgbClr val="000000"/>
                </a:solidFill>
                <a:effectLst/>
                <a:latin typeface="Helvetica Neue" charset="0"/>
              </a:rPr>
              <a:t>.</a:t>
            </a:r>
          </a:p>
          <a:p>
            <a:pPr marL="285750" indent="-285750">
              <a:buFont typeface="Arial" charset="0"/>
              <a:buChar char="•"/>
            </a:pPr>
            <a:r>
              <a:rPr lang="ko-KR" altLang="en-US" b="0" i="0" dirty="0" smtClean="0">
                <a:solidFill>
                  <a:srgbClr val="000000"/>
                </a:solidFill>
                <a:effectLst/>
                <a:latin typeface="Helvetica Neue" charset="0"/>
              </a:rPr>
              <a:t>이것은 코퍼스 통계를 계산한 다음 단일 작업으로 가중치를 설정하는 </a:t>
            </a:r>
            <a:r>
              <a:rPr lang="en-US" altLang="ko-KR" b="0" i="0" dirty="0" smtClean="0">
                <a:solidFill>
                  <a:srgbClr val="000000"/>
                </a:solidFill>
                <a:effectLst/>
                <a:latin typeface="Helvetica Neue" charset="0"/>
              </a:rPr>
              <a:t>Naive Bayes</a:t>
            </a:r>
            <a:r>
              <a:rPr lang="ko-KR" altLang="en-US" b="0" i="0" dirty="0" smtClean="0">
                <a:solidFill>
                  <a:srgbClr val="000000"/>
                </a:solidFill>
                <a:effectLst/>
                <a:latin typeface="Helvetica Neue" charset="0"/>
              </a:rPr>
              <a:t>와 다릅니다</a:t>
            </a:r>
            <a:r>
              <a:rPr lang="en-US" altLang="ko-KR" b="0" i="0" dirty="0" smtClean="0">
                <a:solidFill>
                  <a:srgbClr val="000000"/>
                </a:solidFill>
                <a:effectLst/>
                <a:latin typeface="Helvetica Neue" charset="0"/>
              </a:rPr>
              <a:t>. Naive Bayes </a:t>
            </a:r>
            <a:r>
              <a:rPr lang="ko-KR" altLang="en-US" b="0" i="0" dirty="0" smtClean="0">
                <a:solidFill>
                  <a:srgbClr val="000000"/>
                </a:solidFill>
                <a:effectLst/>
                <a:latin typeface="Helvetica Neue" charset="0"/>
              </a:rPr>
              <a:t>는 일괄 학습 알고리즘입니다</a:t>
            </a:r>
            <a:r>
              <a:rPr lang="en-US" altLang="ko-KR" b="0" i="0" dirty="0" smtClean="0">
                <a:solidFill>
                  <a:srgbClr val="000000"/>
                </a:solidFill>
                <a:effectLst/>
                <a:latin typeface="Helvetica Neue" charset="0"/>
              </a:rPr>
              <a:t>. </a:t>
            </a:r>
            <a:endParaRPr lang="ko-KR" altLang="en-US" b="0" i="0" dirty="0" smtClean="0">
              <a:solidFill>
                <a:srgbClr val="000000"/>
              </a:solidFill>
              <a:effectLst/>
              <a:latin typeface="Helvetica Neue" charset="0"/>
            </a:endParaRPr>
          </a:p>
          <a:p>
            <a:pPr marL="285750" indent="-285750">
              <a:buFont typeface="Arial" charset="0"/>
              <a:buChar char="•"/>
            </a:pPr>
            <a:r>
              <a:rPr lang="ko-KR" altLang="en-US" b="0" i="0" dirty="0" smtClean="0">
                <a:solidFill>
                  <a:srgbClr val="000000"/>
                </a:solidFill>
                <a:effectLst/>
                <a:latin typeface="Helvetica Neue" charset="0"/>
              </a:rPr>
              <a:t>알고리즘 </a:t>
            </a:r>
            <a:r>
              <a:rPr lang="en-US" altLang="ko-KR" b="0" i="0" dirty="0" smtClean="0">
                <a:solidFill>
                  <a:srgbClr val="000000"/>
                </a:solidFill>
                <a:effectLst/>
                <a:latin typeface="Helvetica Neue" charset="0"/>
              </a:rPr>
              <a:t>3</a:t>
            </a:r>
            <a:r>
              <a:rPr lang="ko-KR" altLang="en-US" b="0" i="0" dirty="0" smtClean="0">
                <a:solidFill>
                  <a:srgbClr val="000000"/>
                </a:solidFill>
                <a:effectLst/>
                <a:latin typeface="Helvetica Neue" charset="0"/>
              </a:rPr>
              <a:t>은 이 온라인 학습 절차가 종료 될 때 모호합니다</a:t>
            </a:r>
            <a:r>
              <a:rPr lang="en-US" altLang="ko-KR" b="0" i="0" dirty="0" smtClean="0">
                <a:solidFill>
                  <a:srgbClr val="000000"/>
                </a:solidFill>
                <a:effectLst/>
                <a:latin typeface="Helvetica Neue" charset="0"/>
              </a:rPr>
              <a:t>.</a:t>
            </a:r>
            <a:endParaRPr lang="ko-KR" altLang="en-US" b="0" i="0" dirty="0" smtClean="0">
              <a:solidFill>
                <a:srgbClr val="000000"/>
              </a:solidFill>
              <a:effectLst/>
              <a:latin typeface="Helvetica Neue" charset="0"/>
            </a:endParaRPr>
          </a:p>
          <a:p>
            <a:pPr marL="285750" indent="-285750">
              <a:buFont typeface="Arial" charset="0"/>
              <a:buChar char="•"/>
            </a:pPr>
            <a:r>
              <a:rPr lang="ko-KR" altLang="en-US" b="0" i="0" dirty="0" smtClean="0">
                <a:solidFill>
                  <a:srgbClr val="000000"/>
                </a:solidFill>
                <a:effectLst/>
                <a:latin typeface="Helvetica Neue" charset="0"/>
              </a:rPr>
              <a:t>퍼셉트론 알고리즘은 저렴한 휴리스틱처럼 보일 수 있습니다</a:t>
            </a:r>
            <a:r>
              <a:rPr lang="en-US" altLang="ko-KR" b="0" i="0" dirty="0" smtClean="0">
                <a:solidFill>
                  <a:srgbClr val="000000"/>
                </a:solidFill>
                <a:effectLst/>
                <a:latin typeface="Helvetica Neue" charset="0"/>
              </a:rPr>
              <a:t>. Naive Bayes</a:t>
            </a:r>
            <a:r>
              <a:rPr lang="ko-KR" altLang="en-US" b="0" i="0" dirty="0" smtClean="0">
                <a:solidFill>
                  <a:srgbClr val="000000"/>
                </a:solidFill>
                <a:effectLst/>
                <a:latin typeface="Helvetica Neue" charset="0"/>
              </a:rPr>
              <a:t>는 확률에</a:t>
            </a:r>
            <a:r>
              <a:rPr lang="en-US" altLang="ko-KR" b="0" i="0" dirty="0" smtClean="0">
                <a:solidFill>
                  <a:srgbClr val="000000"/>
                </a:solidFill>
                <a:effectLst/>
                <a:latin typeface="Helvetica Neue" charset="0"/>
              </a:rPr>
              <a:t> </a:t>
            </a:r>
            <a:r>
              <a:rPr lang="ko-KR" altLang="en-US" b="0" i="0" dirty="0" smtClean="0">
                <a:solidFill>
                  <a:srgbClr val="000000"/>
                </a:solidFill>
                <a:effectLst/>
                <a:latin typeface="Helvetica Neue" charset="0"/>
              </a:rPr>
              <a:t>있어 확고한 기반을 가지고 있지만</a:t>
            </a:r>
            <a:r>
              <a:rPr lang="en-US" altLang="ko-KR" b="0" i="0" dirty="0" smtClean="0">
                <a:solidFill>
                  <a:srgbClr val="000000"/>
                </a:solidFill>
                <a:effectLst/>
                <a:latin typeface="Helvetica Neue" charset="0"/>
              </a:rPr>
              <a:t>, </a:t>
            </a:r>
            <a:r>
              <a:rPr lang="ko-KR" altLang="en-US" b="0" i="0" dirty="0" smtClean="0">
                <a:solidFill>
                  <a:srgbClr val="000000"/>
                </a:solidFill>
                <a:effectLst/>
                <a:latin typeface="Helvetica Neue" charset="0"/>
              </a:rPr>
              <a:t>퍼셉트론은 실수가</a:t>
            </a:r>
            <a:r>
              <a:rPr lang="en-US" altLang="ko-KR" b="0" i="0" dirty="0" smtClean="0">
                <a:solidFill>
                  <a:srgbClr val="000000"/>
                </a:solidFill>
                <a:effectLst/>
                <a:latin typeface="Helvetica Neue" charset="0"/>
              </a:rPr>
              <a:t> </a:t>
            </a:r>
            <a:r>
              <a:rPr lang="ko-KR" altLang="en-US" b="0" i="0" dirty="0" smtClean="0">
                <a:solidFill>
                  <a:srgbClr val="000000"/>
                </a:solidFill>
                <a:effectLst/>
                <a:latin typeface="Helvetica Neue" charset="0"/>
              </a:rPr>
              <a:t>있을 때마다 가중치에서 상수를 더하거나 뺍니다</a:t>
            </a:r>
            <a:r>
              <a:rPr lang="en-US" altLang="ko-KR" b="0" i="0" dirty="0" smtClean="0">
                <a:solidFill>
                  <a:srgbClr val="000000"/>
                </a:solidFill>
                <a:effectLst/>
                <a:latin typeface="Helvetica Neue" charset="0"/>
              </a:rPr>
              <a:t>. </a:t>
            </a:r>
            <a:r>
              <a:rPr lang="ko-KR" altLang="en-US" b="0" i="0" dirty="0" smtClean="0">
                <a:solidFill>
                  <a:srgbClr val="000000"/>
                </a:solidFill>
                <a:effectLst/>
                <a:latin typeface="Helvetica Neue" charset="0"/>
              </a:rPr>
              <a:t>실제로</a:t>
            </a:r>
            <a:r>
              <a:rPr lang="en-US" altLang="ko-KR" b="0" i="0" dirty="0" smtClean="0">
                <a:solidFill>
                  <a:srgbClr val="000000"/>
                </a:solidFill>
                <a:effectLst/>
                <a:latin typeface="Helvetica Neue" charset="0"/>
              </a:rPr>
              <a:t>, </a:t>
            </a:r>
            <a:r>
              <a:rPr lang="ko-KR" altLang="en-US" b="0" i="0" dirty="0" smtClean="0">
                <a:solidFill>
                  <a:srgbClr val="000000"/>
                </a:solidFill>
                <a:effectLst/>
                <a:latin typeface="Helvetica Neue" charset="0"/>
              </a:rPr>
              <a:t>선형 분리 가능성의 개념을 기반으로 한 퍼셉트론에 대한 훌륭한 이론이 있습니다</a:t>
            </a:r>
            <a:r>
              <a:rPr lang="en-US" altLang="ko-KR" b="0" i="0" dirty="0" smtClean="0">
                <a:solidFill>
                  <a:srgbClr val="000000"/>
                </a:solidFill>
                <a:effectLst/>
                <a:latin typeface="Helvetica Neue" charset="0"/>
              </a:rPr>
              <a:t>.</a:t>
            </a:r>
            <a:endParaRPr lang="ko-KR" altLang="en-US" b="0" i="0" dirty="0" smtClean="0">
              <a:solidFill>
                <a:srgbClr val="000000"/>
              </a:solidFill>
              <a:effectLst/>
              <a:latin typeface="Helvetica Neue" charset="0"/>
            </a:endParaRPr>
          </a:p>
          <a:p>
            <a:pPr marL="285750" indent="-285750">
              <a:buFont typeface="Arial" charset="0"/>
              <a:buChar char="•"/>
            </a:pPr>
            <a:r>
              <a:rPr lang="ko-KR" altLang="en-US" b="0" i="0" dirty="0" smtClean="0">
                <a:solidFill>
                  <a:srgbClr val="000000"/>
                </a:solidFill>
                <a:effectLst/>
                <a:latin typeface="Helvetica Neue" charset="0"/>
                <a:hlinkClick r:id="rId3"/>
              </a:rPr>
              <a:t>단순하게 </a:t>
            </a:r>
            <a:r>
              <a:rPr lang="en-US" altLang="ko-KR" b="0" i="0" dirty="0" smtClean="0">
                <a:solidFill>
                  <a:srgbClr val="000000"/>
                </a:solidFill>
                <a:effectLst/>
                <a:latin typeface="Helvetica Neue" charset="0"/>
                <a:hlinkClick r:id="rId3"/>
              </a:rPr>
              <a:t>exclusive-or</a:t>
            </a:r>
            <a:r>
              <a:rPr lang="ko-KR" altLang="en-US" b="0" i="0" dirty="0" smtClean="0">
                <a:solidFill>
                  <a:srgbClr val="000000"/>
                </a:solidFill>
                <a:effectLst/>
                <a:latin typeface="Helvetica Neue" charset="0"/>
                <a:hlinkClick r:id="rId3"/>
              </a:rPr>
              <a:t>의 논리 함수는 분리 가능하지 </a:t>
            </a:r>
            <a:r>
              <a:rPr lang="ko-KR" altLang="en-US" dirty="0" smtClean="0">
                <a:solidFill>
                  <a:srgbClr val="000000"/>
                </a:solidFill>
                <a:latin typeface="Helvetica Neue" charset="0"/>
                <a:hlinkClick r:id="rId3"/>
              </a:rPr>
              <a:t>않음</a:t>
            </a:r>
            <a:endParaRPr lang="ko-KR" altLang="en-US" dirty="0"/>
          </a:p>
        </p:txBody>
      </p:sp>
    </p:spTree>
    <p:extLst>
      <p:ext uri="{BB962C8B-B14F-4D97-AF65-F5344CB8AC3E}">
        <p14:creationId xmlns:p14="http://schemas.microsoft.com/office/powerpoint/2010/main" val="144837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219854" y="254833"/>
            <a:ext cx="4974998" cy="328827"/>
          </a:xfrm>
        </p:spPr>
        <p:txBody>
          <a:bodyPr>
            <a:noAutofit/>
          </a:bodyPr>
          <a:lstStyle/>
          <a:p>
            <a:pPr algn="l"/>
            <a:r>
              <a:rPr lang="en-US" altLang="ko-KR" sz="2000" b="1" dirty="0"/>
              <a:t>2.2.2 Averaged perceptron</a:t>
            </a:r>
          </a:p>
        </p:txBody>
      </p:sp>
      <p:sp>
        <p:nvSpPr>
          <p:cNvPr id="6" name="직사각형 5"/>
          <p:cNvSpPr/>
          <p:nvPr/>
        </p:nvSpPr>
        <p:spPr>
          <a:xfrm>
            <a:off x="350483" y="796274"/>
            <a:ext cx="11680599" cy="2308324"/>
          </a:xfrm>
          <a:prstGeom prst="rect">
            <a:avLst/>
          </a:prstGeom>
        </p:spPr>
        <p:txBody>
          <a:bodyPr wrap="square">
            <a:spAutoFit/>
          </a:bodyPr>
          <a:lstStyle/>
          <a:p>
            <a:pPr marL="285750" indent="-285750">
              <a:buFont typeface="Arial" charset="0"/>
              <a:buChar char="•"/>
            </a:pPr>
            <a:r>
              <a:rPr lang="ko-KR" altLang="en-US" dirty="0" smtClean="0"/>
              <a:t>퍼셉트론은 반복적으로 데이터를 학습</a:t>
            </a:r>
            <a:r>
              <a:rPr lang="en-US" altLang="ko-KR" dirty="0" smtClean="0"/>
              <a:t>, </a:t>
            </a:r>
            <a:r>
              <a:rPr lang="ko-KR" altLang="en-US" dirty="0" smtClean="0"/>
              <a:t>데이터가 선형으로 분리 가능한 경우</a:t>
            </a:r>
            <a:r>
              <a:rPr lang="en-US" altLang="ko-KR" dirty="0" smtClean="0"/>
              <a:t>, </a:t>
            </a:r>
            <a:r>
              <a:rPr lang="ko-KR" altLang="en-US" dirty="0" smtClean="0"/>
              <a:t>퍼셉트론은 결국 구분 기호를 찾으며 모든 훈련 인스턴스가 올바르게 분류되면 중지 할 수 있음</a:t>
            </a:r>
            <a:r>
              <a:rPr lang="en-US" altLang="ko-KR" dirty="0" smtClean="0"/>
              <a:t>. </a:t>
            </a:r>
            <a:r>
              <a:rPr lang="ko-KR" altLang="en-US" dirty="0" smtClean="0"/>
              <a:t>그러나 데이터가 선형으로 분리 가능하지 않은 경우</a:t>
            </a:r>
            <a:r>
              <a:rPr lang="en-US" altLang="ko-KR" dirty="0" smtClean="0"/>
              <a:t>, </a:t>
            </a:r>
            <a:r>
              <a:rPr lang="ko-KR" altLang="en-US" dirty="0" smtClean="0"/>
              <a:t>퍼셉트론은 두 개 이상의 가중치 설정할 수 있으며 수렴하지 않을 수 있습니다</a:t>
            </a:r>
            <a:r>
              <a:rPr lang="en-US" altLang="ko-KR" dirty="0" smtClean="0"/>
              <a:t>. </a:t>
            </a:r>
            <a:endParaRPr lang="ko-KR" altLang="en-US" dirty="0" smtClean="0"/>
          </a:p>
          <a:p>
            <a:pPr marL="285750" indent="-285750">
              <a:buFont typeface="Arial" charset="0"/>
              <a:buChar char="•"/>
            </a:pPr>
            <a:r>
              <a:rPr lang="ko-KR" altLang="en-US" dirty="0" smtClean="0"/>
              <a:t>효과적인 실제 솔루션은 모든 반복에서 퍼셉트론 가중치를 평균하는 것입니다</a:t>
            </a:r>
            <a:r>
              <a:rPr lang="en-US" altLang="ko-KR" dirty="0" smtClean="0"/>
              <a:t>.</a:t>
            </a:r>
          </a:p>
          <a:p>
            <a:pPr marL="285750" indent="-285750">
              <a:buFont typeface="Arial" charset="0"/>
              <a:buChar char="•"/>
            </a:pPr>
            <a:r>
              <a:rPr lang="ko-KR" altLang="en-US" dirty="0" smtClean="0"/>
              <a:t>학습 알고리즘은 거의 동일하지만 우리는 또한 가중치의 합 벡터를 유지합니다</a:t>
            </a:r>
            <a:r>
              <a:rPr lang="en-US" altLang="ko-KR" dirty="0" smtClean="0"/>
              <a:t>. </a:t>
            </a:r>
            <a:r>
              <a:rPr lang="ko-KR" altLang="en-US" dirty="0" smtClean="0"/>
              <a:t>학습 과정이 끝나면 이 합계를 총 업데이트 수 </a:t>
            </a:r>
            <a:r>
              <a:rPr lang="en-US" altLang="ko-KR" dirty="0" smtClean="0"/>
              <a:t>t</a:t>
            </a:r>
            <a:r>
              <a:rPr lang="ko-KR" altLang="en-US" dirty="0" smtClean="0"/>
              <a:t>로 나누어 평균 가중치 </a:t>
            </a:r>
            <a:r>
              <a:rPr lang="en-US" altLang="ko-KR" dirty="0" err="1" smtClean="0"/>
              <a:t>θ</a:t>
            </a:r>
            <a:r>
              <a:rPr lang="ko-KR" altLang="en-US" dirty="0" smtClean="0"/>
              <a:t>를 계산합니다</a:t>
            </a:r>
            <a:r>
              <a:rPr lang="en-US" altLang="ko-KR" dirty="0" smtClean="0"/>
              <a:t>. </a:t>
            </a:r>
            <a:r>
              <a:rPr lang="ko-KR" altLang="en-US" dirty="0" smtClean="0"/>
              <a:t>이 평균 가중치는 예측에 사용됩니다</a:t>
            </a:r>
            <a:r>
              <a:rPr lang="en-US" altLang="ko-KR" dirty="0" smtClean="0"/>
              <a:t>.</a:t>
            </a:r>
          </a:p>
          <a:p>
            <a:pPr marL="285750" indent="-285750">
              <a:buFont typeface="Arial" charset="0"/>
              <a:buChar char="•"/>
            </a:pPr>
            <a:endParaRPr lang="en-US" altLang="ko-KR" dirty="0" smtClean="0"/>
          </a:p>
          <a:p>
            <a:pPr marL="285750" indent="-285750">
              <a:buFont typeface="Arial" charset="0"/>
              <a:buChar char="•"/>
            </a:pPr>
            <a:endParaRPr lang="en-US" altLang="ko-KR" dirty="0" smtClean="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133" y="2879746"/>
            <a:ext cx="6257917" cy="3506064"/>
          </a:xfrm>
          <a:prstGeom prst="rect">
            <a:avLst/>
          </a:prstGeom>
        </p:spPr>
      </p:pic>
      <p:sp>
        <p:nvSpPr>
          <p:cNvPr id="7" name="직사각형 6"/>
          <p:cNvSpPr/>
          <p:nvPr/>
        </p:nvSpPr>
        <p:spPr>
          <a:xfrm>
            <a:off x="6881050" y="3317212"/>
            <a:ext cx="5150032" cy="2585323"/>
          </a:xfrm>
          <a:prstGeom prst="rect">
            <a:avLst/>
          </a:prstGeom>
        </p:spPr>
        <p:txBody>
          <a:bodyPr wrap="square">
            <a:spAutoFit/>
          </a:bodyPr>
          <a:lstStyle/>
          <a:p>
            <a:pPr marL="285750" indent="-285750">
              <a:buFont typeface="Arial" charset="0"/>
              <a:buChar char="•"/>
            </a:pPr>
            <a:r>
              <a:rPr lang="ko-KR" altLang="en-US" b="0" i="0" dirty="0" smtClean="0">
                <a:solidFill>
                  <a:srgbClr val="000000"/>
                </a:solidFill>
                <a:effectLst/>
                <a:latin typeface="Helvetica Neue" charset="0"/>
              </a:rPr>
              <a:t>데이터가 분리 가능하지 않더라도 평균 가중치는 결국 수렴합니다</a:t>
            </a:r>
            <a:r>
              <a:rPr lang="en-US" altLang="ko-KR" b="0" i="0" dirty="0" smtClean="0">
                <a:solidFill>
                  <a:srgbClr val="000000"/>
                </a:solidFill>
                <a:effectLst/>
                <a:latin typeface="Helvetica Neue" charset="0"/>
              </a:rPr>
              <a:t>. </a:t>
            </a:r>
            <a:r>
              <a:rPr lang="ko-KR" altLang="en-US" b="0" i="0" dirty="0" smtClean="0">
                <a:solidFill>
                  <a:srgbClr val="000000"/>
                </a:solidFill>
                <a:effectLst/>
                <a:latin typeface="Helvetica Neue" charset="0"/>
              </a:rPr>
              <a:t>한 가지 가능한 중지 기준은 데이터를 통과 할 때마다 평균 가중치 벡터 간의 차이를 확인하는 것입니다</a:t>
            </a:r>
            <a:r>
              <a:rPr lang="en-US" altLang="ko-KR" b="0" i="0" dirty="0" smtClean="0">
                <a:solidFill>
                  <a:srgbClr val="000000"/>
                </a:solidFill>
                <a:effectLst/>
                <a:latin typeface="Helvetica Neue" charset="0"/>
              </a:rPr>
              <a:t>. </a:t>
            </a:r>
            <a:r>
              <a:rPr lang="ko-KR" altLang="en-US" b="0" i="0" dirty="0" smtClean="0">
                <a:solidFill>
                  <a:srgbClr val="000000"/>
                </a:solidFill>
                <a:effectLst/>
                <a:latin typeface="Helvetica Neue" charset="0"/>
              </a:rPr>
              <a:t>차이의 표준이 사전 정의 된 임계 값 아래로 떨어지면 교육을 중단 할 수 있습니다</a:t>
            </a:r>
            <a:r>
              <a:rPr lang="en-US" altLang="ko-KR" b="0" i="0" dirty="0" smtClean="0">
                <a:solidFill>
                  <a:srgbClr val="000000"/>
                </a:solidFill>
                <a:effectLst/>
                <a:latin typeface="Helvetica Neue" charset="0"/>
              </a:rPr>
              <a:t>.</a:t>
            </a:r>
            <a:endParaRPr lang="ko-KR" altLang="en-US" b="0" i="0" dirty="0" smtClean="0">
              <a:solidFill>
                <a:srgbClr val="000000"/>
              </a:solidFill>
              <a:effectLst/>
              <a:latin typeface="Helvetica Neue" charset="0"/>
            </a:endParaRPr>
          </a:p>
          <a:p>
            <a:pPr marL="285750" indent="-285750">
              <a:buFont typeface="Arial" charset="0"/>
              <a:buChar char="•"/>
            </a:pPr>
            <a:r>
              <a:rPr lang="en-US" altLang="ko-KR" b="0" i="0" dirty="0" smtClean="0">
                <a:solidFill>
                  <a:srgbClr val="000000"/>
                </a:solidFill>
                <a:effectLst/>
                <a:latin typeface="Helvetica Neue" charset="0"/>
              </a:rPr>
              <a:t> </a:t>
            </a:r>
            <a:r>
              <a:rPr lang="ko-KR" altLang="en-US" b="0" i="0" dirty="0" smtClean="0">
                <a:solidFill>
                  <a:srgbClr val="000000"/>
                </a:solidFill>
                <a:effectLst/>
                <a:latin typeface="Helvetica Neue" charset="0"/>
              </a:rPr>
              <a:t>또 다른 중지 기준은 일부 데이터를 보류하는 것입니다</a:t>
            </a:r>
            <a:r>
              <a:rPr lang="en-US" altLang="ko-KR" b="0" i="0" dirty="0" smtClean="0">
                <a:solidFill>
                  <a:srgbClr val="000000"/>
                </a:solidFill>
                <a:effectLst/>
                <a:latin typeface="Helvetica Neue" charset="0"/>
              </a:rPr>
              <a:t>. </a:t>
            </a:r>
            <a:r>
              <a:rPr lang="ko-KR" altLang="en-US" b="0" i="0" dirty="0" smtClean="0">
                <a:solidFill>
                  <a:srgbClr val="000000"/>
                </a:solidFill>
                <a:effectLst/>
                <a:latin typeface="Helvetica Neue" charset="0"/>
              </a:rPr>
              <a:t>이 보류 된 데이터에 대한 예측 정확도를 측정 </a:t>
            </a:r>
            <a:endParaRPr lang="ko-KR" altLang="en-US" dirty="0"/>
          </a:p>
        </p:txBody>
      </p:sp>
    </p:spTree>
    <p:extLst>
      <p:ext uri="{BB962C8B-B14F-4D97-AF65-F5344CB8AC3E}">
        <p14:creationId xmlns:p14="http://schemas.microsoft.com/office/powerpoint/2010/main" val="1386747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219853" y="254833"/>
            <a:ext cx="6495739" cy="328827"/>
          </a:xfrm>
        </p:spPr>
        <p:txBody>
          <a:bodyPr>
            <a:noAutofit/>
          </a:bodyPr>
          <a:lstStyle/>
          <a:p>
            <a:pPr algn="l"/>
            <a:r>
              <a:rPr lang="en-US" altLang="ko-KR" sz="2000" b="1"/>
              <a:t>2.3 Loss functions and large-margin classification</a:t>
            </a:r>
          </a:p>
        </p:txBody>
      </p:sp>
      <p:sp>
        <p:nvSpPr>
          <p:cNvPr id="8" name="직사각형 7"/>
          <p:cNvSpPr/>
          <p:nvPr/>
        </p:nvSpPr>
        <p:spPr>
          <a:xfrm>
            <a:off x="419721" y="818427"/>
            <a:ext cx="11407517" cy="2031325"/>
          </a:xfrm>
          <a:prstGeom prst="rect">
            <a:avLst/>
          </a:prstGeom>
        </p:spPr>
        <p:txBody>
          <a:bodyPr wrap="square">
            <a:spAutoFit/>
          </a:bodyPr>
          <a:lstStyle/>
          <a:p>
            <a:pPr marL="285750" indent="-285750">
              <a:buFont typeface="Arial" charset="0"/>
              <a:buChar char="•"/>
            </a:pPr>
            <a:r>
              <a:rPr lang="en-US" altLang="ko-KR" dirty="0" smtClean="0">
                <a:solidFill>
                  <a:srgbClr val="000000"/>
                </a:solidFill>
                <a:latin typeface="Helvetica Neue" charset="0"/>
              </a:rPr>
              <a:t>Naïve Bayes</a:t>
            </a:r>
            <a:r>
              <a:rPr lang="ko-KR" altLang="en-US" dirty="0" smtClean="0">
                <a:solidFill>
                  <a:srgbClr val="000000"/>
                </a:solidFill>
                <a:latin typeface="Helvetica Neue" charset="0"/>
              </a:rPr>
              <a:t>는 </a:t>
            </a:r>
            <a:r>
              <a:rPr lang="ko-KR" altLang="en-US" dirty="0"/>
              <a:t>인스턴스가 올바르게 분류 된 </a:t>
            </a:r>
            <a:r>
              <a:rPr lang="ko-KR" altLang="en-US" dirty="0" smtClean="0"/>
              <a:t>경우 </a:t>
            </a:r>
            <a:r>
              <a:rPr lang="ko-KR" altLang="en-US" dirty="0"/>
              <a:t>손실은 </a:t>
            </a:r>
            <a:r>
              <a:rPr lang="en-US" altLang="ko-KR" dirty="0"/>
              <a:t>0</a:t>
            </a:r>
            <a:r>
              <a:rPr lang="ko-KR" altLang="en-US" dirty="0"/>
              <a:t>이고 그렇지 않은 경우 </a:t>
            </a:r>
            <a:r>
              <a:rPr lang="en-US" altLang="ko-KR" dirty="0" smtClean="0"/>
              <a:t>1</a:t>
            </a:r>
            <a:r>
              <a:rPr lang="ko-KR" altLang="en-US" dirty="0" smtClean="0"/>
              <a:t>인 </a:t>
            </a:r>
            <a:r>
              <a:rPr lang="mr-IN" altLang="ko-KR" dirty="0"/>
              <a:t>0-1 </a:t>
            </a:r>
            <a:r>
              <a:rPr lang="ko-KR" altLang="mr-IN" dirty="0" smtClean="0"/>
              <a:t>손실</a:t>
            </a:r>
            <a:endParaRPr lang="ko-KR" altLang="en-US" dirty="0" smtClean="0"/>
          </a:p>
          <a:p>
            <a:pPr marL="285750" indent="-285750">
              <a:buFont typeface="Arial" charset="0"/>
              <a:buChar char="•"/>
            </a:pPr>
            <a:r>
              <a:rPr lang="ko-KR" altLang="en-US" dirty="0" smtClean="0"/>
              <a:t>낮은 오류율은 종종 분류의 궁극적인 목표이기 때문에 이상적으로 보일 수 있음</a:t>
            </a:r>
            <a:r>
              <a:rPr lang="en-US" altLang="ko-KR" dirty="0" smtClean="0"/>
              <a:t>. </a:t>
            </a:r>
            <a:r>
              <a:rPr lang="ko-KR" altLang="en-US" dirty="0" smtClean="0"/>
              <a:t>그러나 </a:t>
            </a:r>
            <a:r>
              <a:rPr lang="en-US" altLang="ko-KR" dirty="0" smtClean="0"/>
              <a:t>0-1</a:t>
            </a:r>
            <a:r>
              <a:rPr lang="ko-KR" altLang="en-US" dirty="0" smtClean="0"/>
              <a:t> 손실에는 몇 가지 문제가 있습니다</a:t>
            </a:r>
            <a:r>
              <a:rPr lang="en-US" altLang="ko-KR" dirty="0" smtClean="0"/>
              <a:t>.</a:t>
            </a:r>
            <a:endParaRPr lang="ko-KR" altLang="en-US" dirty="0" smtClean="0"/>
          </a:p>
          <a:p>
            <a:pPr marL="285750" indent="-285750">
              <a:buFont typeface="Arial" charset="0"/>
              <a:buChar char="•"/>
            </a:pPr>
            <a:r>
              <a:rPr lang="ko-KR" altLang="en-US" dirty="0" smtClean="0"/>
              <a:t>하나는 </a:t>
            </a:r>
            <a:r>
              <a:rPr lang="ko-KR" altLang="en-US" dirty="0"/>
              <a:t>비 볼록 </a:t>
            </a:r>
            <a:r>
              <a:rPr lang="en-US" altLang="ko-KR" dirty="0"/>
              <a:t>(</a:t>
            </a:r>
            <a:r>
              <a:rPr lang="en-US" altLang="ko-KR" dirty="0" smtClean="0"/>
              <a:t>non-convex, </a:t>
            </a:r>
            <a:r>
              <a:rPr lang="en-US" altLang="ko-KR" dirty="0"/>
              <a:t>Local </a:t>
            </a:r>
            <a:r>
              <a:rPr lang="en-US" altLang="ko-KR" dirty="0" smtClean="0"/>
              <a:t>optimum),</a:t>
            </a:r>
            <a:r>
              <a:rPr lang="ko-KR" altLang="en-US" dirty="0" smtClean="0"/>
              <a:t> </a:t>
            </a:r>
            <a:r>
              <a:rPr lang="ko-KR" altLang="en-US" dirty="0"/>
              <a:t>그래디언트 기반 최적화가 효과적이라는 보장이 없음을 </a:t>
            </a:r>
            <a:r>
              <a:rPr lang="ko-KR" altLang="en-US" dirty="0" smtClean="0"/>
              <a:t>의미</a:t>
            </a:r>
            <a:r>
              <a:rPr lang="en-US" altLang="ko-KR" dirty="0" smtClean="0"/>
              <a:t>. </a:t>
            </a:r>
            <a:r>
              <a:rPr lang="ko-KR" altLang="en-US" dirty="0" smtClean="0"/>
              <a:t>심각한 </a:t>
            </a:r>
            <a:r>
              <a:rPr lang="ko-KR" altLang="en-US" dirty="0"/>
              <a:t>문제는 </a:t>
            </a:r>
            <a:r>
              <a:rPr lang="ko-KR" altLang="en-US" dirty="0" smtClean="0"/>
              <a:t>일부 </a:t>
            </a:r>
            <a:r>
              <a:rPr lang="en-US" altLang="ko-KR" dirty="0" smtClean="0"/>
              <a:t>y</a:t>
            </a:r>
            <a:r>
              <a:rPr lang="ko-KR" altLang="en-US" dirty="0"/>
              <a:t> </a:t>
            </a:r>
            <a:r>
              <a:rPr lang="ko-KR" altLang="en-US" dirty="0" smtClean="0"/>
              <a:t>이 </a:t>
            </a:r>
            <a:r>
              <a:rPr lang="ko-KR" altLang="en-US" dirty="0"/>
              <a:t>시점에서 손실은 불연속적이고 미분은 정의되지 </a:t>
            </a:r>
            <a:r>
              <a:rPr lang="ko-KR" altLang="en-US" dirty="0" smtClean="0"/>
              <a:t>않음</a:t>
            </a:r>
          </a:p>
          <a:p>
            <a:endParaRPr lang="ko-KR" altLang="en-US" dirty="0"/>
          </a:p>
          <a:p>
            <a:endParaRPr lang="ko-KR" altLang="en-US" dirty="0"/>
          </a:p>
        </p:txBody>
      </p:sp>
      <p:pic>
        <p:nvPicPr>
          <p:cNvPr id="10" name="그림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721" y="2421150"/>
            <a:ext cx="7615006" cy="1326737"/>
          </a:xfrm>
          <a:prstGeom prst="rect">
            <a:avLst/>
          </a:prstGeom>
        </p:spPr>
      </p:pic>
      <p:sp>
        <p:nvSpPr>
          <p:cNvPr id="13" name="직사각형 12"/>
          <p:cNvSpPr/>
          <p:nvPr/>
        </p:nvSpPr>
        <p:spPr>
          <a:xfrm>
            <a:off x="419722" y="4163731"/>
            <a:ext cx="11407517" cy="2031325"/>
          </a:xfrm>
          <a:prstGeom prst="rect">
            <a:avLst/>
          </a:prstGeom>
        </p:spPr>
        <p:txBody>
          <a:bodyPr wrap="square">
            <a:spAutoFit/>
          </a:bodyPr>
          <a:lstStyle/>
          <a:p>
            <a:pPr marL="285750" indent="-285750">
              <a:buFont typeface="Arial" charset="0"/>
              <a:buChar char="•"/>
            </a:pPr>
            <a:r>
              <a:rPr lang="ko-KR" altLang="en-US" dirty="0" smtClean="0">
                <a:solidFill>
                  <a:srgbClr val="000000"/>
                </a:solidFill>
                <a:latin typeface="Helvetica Neue" charset="0"/>
              </a:rPr>
              <a:t>퍼셉트론은 </a:t>
            </a:r>
            <a:r>
              <a:rPr lang="en-US" altLang="ko-KR" dirty="0"/>
              <a:t>y = y (</a:t>
            </a:r>
            <a:r>
              <a:rPr lang="en-US" altLang="ko-KR" dirty="0" err="1"/>
              <a:t>i</a:t>
            </a:r>
            <a:r>
              <a:rPr lang="en-US" altLang="ko-KR" dirty="0"/>
              <a:t>) </a:t>
            </a:r>
            <a:r>
              <a:rPr lang="ko-KR" altLang="en-US" dirty="0"/>
              <a:t>일 때 손실은 </a:t>
            </a:r>
            <a:r>
              <a:rPr lang="en-US" altLang="ko-KR" dirty="0" smtClean="0"/>
              <a:t>0</a:t>
            </a:r>
            <a:r>
              <a:rPr lang="ko-KR" altLang="en-US" dirty="0" smtClean="0"/>
              <a:t>이고</a:t>
            </a:r>
            <a:r>
              <a:rPr lang="en-US" altLang="ko-KR" dirty="0" smtClean="0"/>
              <a:t> </a:t>
            </a:r>
            <a:r>
              <a:rPr lang="ko-KR" altLang="en-US" dirty="0"/>
              <a:t>그렇지 않은 경우 예측 된 레이블 </a:t>
            </a:r>
            <a:r>
              <a:rPr lang="en-US" altLang="ko-KR" dirty="0"/>
              <a:t>y</a:t>
            </a:r>
            <a:r>
              <a:rPr lang="ko-KR" altLang="en-US" dirty="0"/>
              <a:t>에 대한 점수와 실제 레이블 </a:t>
            </a:r>
            <a:r>
              <a:rPr lang="en-US" altLang="ko-KR" dirty="0"/>
              <a:t>y (</a:t>
            </a:r>
            <a:r>
              <a:rPr lang="en-US" altLang="ko-KR" dirty="0" err="1"/>
              <a:t>i</a:t>
            </a:r>
            <a:r>
              <a:rPr lang="en-US" altLang="ko-KR" dirty="0"/>
              <a:t>)</a:t>
            </a:r>
            <a:r>
              <a:rPr lang="ko-KR" altLang="en-US" dirty="0"/>
              <a:t>에 대한 점수 사이의 간격으로 </a:t>
            </a:r>
            <a:r>
              <a:rPr lang="ko-KR" altLang="en-US" dirty="0" smtClean="0"/>
              <a:t>선형적으로 증가</a:t>
            </a:r>
            <a:r>
              <a:rPr lang="en-US" altLang="ko-KR" dirty="0" smtClean="0"/>
              <a:t>,</a:t>
            </a:r>
            <a:r>
              <a:rPr lang="ko-KR" altLang="en-US" dirty="0" smtClean="0"/>
              <a:t> 퍼셉트론의 문제는 손실이 </a:t>
            </a:r>
            <a:r>
              <a:rPr lang="ko-KR" altLang="en-US" dirty="0"/>
              <a:t>매끄럽지 않다는 것입니다</a:t>
            </a:r>
            <a:r>
              <a:rPr lang="en-US" altLang="ko-KR" dirty="0" smtClean="0"/>
              <a:t>.</a:t>
            </a:r>
            <a:r>
              <a:rPr lang="ko-KR" altLang="en-US" dirty="0"/>
              <a:t> </a:t>
            </a:r>
            <a:r>
              <a:rPr lang="ko-KR" altLang="en-US" dirty="0" smtClean="0"/>
              <a:t>미분은 </a:t>
            </a:r>
            <a:r>
              <a:rPr lang="ko-KR" altLang="en-US" dirty="0"/>
              <a:t>힌지 지점에서 불연속성을 가지기 </a:t>
            </a:r>
            <a:r>
              <a:rPr lang="ko-KR" altLang="en-US" dirty="0" smtClean="0"/>
              <a:t>때문</a:t>
            </a:r>
            <a:endParaRPr lang="en-US" altLang="ko-KR" dirty="0" smtClean="0"/>
          </a:p>
          <a:p>
            <a:pPr marL="285750" indent="-285750">
              <a:buFont typeface="Arial" charset="0"/>
              <a:buChar char="•"/>
            </a:pPr>
            <a:endParaRPr lang="ko-KR" altLang="en-US" b="0" i="0" dirty="0">
              <a:solidFill>
                <a:srgbClr val="000000"/>
              </a:solidFill>
              <a:effectLst/>
              <a:latin typeface="Helvetica Neue" charset="0"/>
            </a:endParaRPr>
          </a:p>
          <a:p>
            <a:pPr marL="285750" indent="-285750">
              <a:buFont typeface="Arial" charset="0"/>
              <a:buChar char="•"/>
            </a:pPr>
            <a:r>
              <a:rPr lang="en-US" altLang="ko-KR" dirty="0" smtClean="0"/>
              <a:t>NB</a:t>
            </a:r>
            <a:r>
              <a:rPr lang="ko-KR" altLang="en-US" dirty="0"/>
              <a:t>는 닫힌 형식으로 최적화 할 수 있으며 </a:t>
            </a:r>
            <a:r>
              <a:rPr lang="en-US" altLang="ko-KR" dirty="0" smtClean="0"/>
              <a:t>PERCEPTRON</a:t>
            </a:r>
            <a:r>
              <a:rPr lang="ko-KR" altLang="en-US" dirty="0"/>
              <a:t>은 데이터 집합을 여러 번 </a:t>
            </a:r>
            <a:r>
              <a:rPr lang="ko-KR" altLang="en-US" dirty="0" smtClean="0"/>
              <a:t>반복해야 함</a:t>
            </a:r>
            <a:r>
              <a:rPr lang="en-US" altLang="ko-KR" dirty="0" smtClean="0"/>
              <a:t>. </a:t>
            </a:r>
            <a:r>
              <a:rPr lang="ko-KR" altLang="en-US" dirty="0" smtClean="0"/>
              <a:t>확률의 </a:t>
            </a:r>
            <a:r>
              <a:rPr lang="ko-KR" altLang="en-US" dirty="0"/>
              <a:t>로그가 음의 무한대이므로 </a:t>
            </a:r>
            <a:r>
              <a:rPr lang="en-US" altLang="ko-KR" dirty="0" smtClean="0"/>
              <a:t>NB</a:t>
            </a:r>
            <a:r>
              <a:rPr lang="ko-KR" altLang="en-US" dirty="0"/>
              <a:t>는 단일 예에서 무한한 손실을 겪을 수 </a:t>
            </a:r>
            <a:r>
              <a:rPr lang="ko-KR" altLang="en-US" dirty="0" smtClean="0"/>
              <a:t>있음</a:t>
            </a:r>
            <a:r>
              <a:rPr lang="en-US" altLang="ko-KR" dirty="0" smtClean="0"/>
              <a:t>. </a:t>
            </a:r>
            <a:endParaRPr lang="ko-KR" altLang="en-US" dirty="0"/>
          </a:p>
          <a:p>
            <a:endParaRPr lang="ko-KR" altLang="en-US" dirty="0"/>
          </a:p>
        </p:txBody>
      </p:sp>
    </p:spTree>
    <p:extLst>
      <p:ext uri="{BB962C8B-B14F-4D97-AF65-F5344CB8AC3E}">
        <p14:creationId xmlns:p14="http://schemas.microsoft.com/office/powerpoint/2010/main" val="10166675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219853" y="254833"/>
            <a:ext cx="6495739" cy="328827"/>
          </a:xfrm>
        </p:spPr>
        <p:txBody>
          <a:bodyPr>
            <a:noAutofit/>
          </a:bodyPr>
          <a:lstStyle/>
          <a:p>
            <a:pPr algn="l"/>
            <a:r>
              <a:rPr lang="en-US" altLang="ko-KR" sz="2000" b="1"/>
              <a:t>2.3 Loss functions and large-margin classification</a:t>
            </a: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3322" y="932305"/>
            <a:ext cx="6032500" cy="4051300"/>
          </a:xfrm>
          <a:prstGeom prst="rect">
            <a:avLst/>
          </a:prstGeom>
        </p:spPr>
      </p:pic>
      <p:sp>
        <p:nvSpPr>
          <p:cNvPr id="3" name="직사각형 2"/>
          <p:cNvSpPr/>
          <p:nvPr/>
        </p:nvSpPr>
        <p:spPr>
          <a:xfrm>
            <a:off x="553283" y="5234189"/>
            <a:ext cx="11312577" cy="923330"/>
          </a:xfrm>
          <a:prstGeom prst="rect">
            <a:avLst/>
          </a:prstGeom>
        </p:spPr>
        <p:txBody>
          <a:bodyPr wrap="square">
            <a:spAutoFit/>
          </a:bodyPr>
          <a:lstStyle/>
          <a:p>
            <a:pPr marL="285750" indent="-285750">
              <a:buFont typeface="Arial" charset="0"/>
              <a:buChar char="•"/>
            </a:pPr>
            <a:r>
              <a:rPr lang="en-US" altLang="ko-KR" b="0" i="0" dirty="0" smtClean="0">
                <a:solidFill>
                  <a:srgbClr val="313131"/>
                </a:solidFill>
                <a:effectLst/>
                <a:latin typeface="PT Sans" charset="-52"/>
              </a:rPr>
              <a:t>1 </a:t>
            </a:r>
            <a:r>
              <a:rPr lang="ko-KR" altLang="en-US" b="0" i="0" dirty="0" smtClean="0">
                <a:solidFill>
                  <a:srgbClr val="313131"/>
                </a:solidFill>
                <a:effectLst/>
                <a:latin typeface="PT Sans" charset="-52"/>
              </a:rPr>
              <a:t>이상이라면 손실을 무시</a:t>
            </a:r>
            <a:r>
              <a:rPr lang="en-US" altLang="ko-KR" b="0" i="0" dirty="0" smtClean="0">
                <a:solidFill>
                  <a:srgbClr val="313131"/>
                </a:solidFill>
                <a:effectLst/>
                <a:latin typeface="PT Sans" charset="-52"/>
              </a:rPr>
              <a:t>(=0)</a:t>
            </a:r>
            <a:r>
              <a:rPr lang="ko-KR" altLang="en-US" b="0" i="0" dirty="0" smtClean="0">
                <a:solidFill>
                  <a:srgbClr val="313131"/>
                </a:solidFill>
                <a:effectLst/>
                <a:latin typeface="PT Sans" charset="-52"/>
              </a:rPr>
              <a:t>하고</a:t>
            </a:r>
            <a:r>
              <a:rPr lang="en-US" altLang="ko-KR" b="0" i="0" dirty="0" smtClean="0">
                <a:solidFill>
                  <a:srgbClr val="313131"/>
                </a:solidFill>
                <a:effectLst/>
                <a:latin typeface="PT Sans" charset="-52"/>
              </a:rPr>
              <a:t>, 1</a:t>
            </a:r>
            <a:r>
              <a:rPr lang="ko-KR" altLang="en-US" b="0" i="0" dirty="0" smtClean="0">
                <a:solidFill>
                  <a:srgbClr val="313131"/>
                </a:solidFill>
                <a:effectLst/>
                <a:latin typeface="PT Sans" charset="-52"/>
              </a:rPr>
              <a:t>보다 작으면 작을수록 손실 또한 크도록 유도한 것이 </a:t>
            </a:r>
            <a:r>
              <a:rPr lang="en-US" altLang="ko-KR" b="0" i="0" dirty="0" smtClean="0">
                <a:solidFill>
                  <a:srgbClr val="313131"/>
                </a:solidFill>
                <a:effectLst/>
                <a:latin typeface="PT Sans" charset="-52"/>
              </a:rPr>
              <a:t>hinge loss </a:t>
            </a:r>
            <a:r>
              <a:rPr lang="ko-KR" altLang="en-US" b="0" i="0" dirty="0" smtClean="0">
                <a:solidFill>
                  <a:srgbClr val="313131"/>
                </a:solidFill>
                <a:effectLst/>
                <a:latin typeface="PT Sans" charset="-52"/>
              </a:rPr>
              <a:t>수식이 </a:t>
            </a:r>
            <a:r>
              <a:rPr lang="ko-KR" altLang="en-US" b="0" i="0" dirty="0" smtClean="0">
                <a:solidFill>
                  <a:srgbClr val="313131"/>
                </a:solidFill>
                <a:effectLst/>
                <a:latin typeface="PT Sans" charset="-52"/>
              </a:rPr>
              <a:t>의미</a:t>
            </a:r>
            <a:endParaRPr lang="en-US" altLang="ko-KR" b="0" i="0" dirty="0" smtClean="0">
              <a:solidFill>
                <a:srgbClr val="313131"/>
              </a:solidFill>
              <a:effectLst/>
              <a:latin typeface="PT Sans" charset="-52"/>
            </a:endParaRPr>
          </a:p>
          <a:p>
            <a:pPr marL="285750" indent="-285750">
              <a:buFont typeface="Arial" charset="0"/>
              <a:buChar char="•"/>
            </a:pPr>
            <a:r>
              <a:rPr lang="ko-KR" altLang="en-US" b="0" i="0" dirty="0" smtClean="0">
                <a:solidFill>
                  <a:srgbClr val="313131"/>
                </a:solidFill>
                <a:effectLst/>
                <a:latin typeface="PT Sans" charset="-52"/>
              </a:rPr>
              <a:t>로지스틱 </a:t>
            </a:r>
            <a:r>
              <a:rPr lang="en-US" altLang="ko-KR" dirty="0" smtClean="0">
                <a:solidFill>
                  <a:srgbClr val="313131"/>
                </a:solidFill>
                <a:latin typeface="PT Sans" charset="-52"/>
              </a:rPr>
              <a:t>loss</a:t>
            </a:r>
            <a:r>
              <a:rPr lang="ko-KR" altLang="en-US" dirty="0" smtClean="0">
                <a:solidFill>
                  <a:srgbClr val="313131"/>
                </a:solidFill>
                <a:latin typeface="PT Sans" charset="-52"/>
              </a:rPr>
              <a:t>는 </a:t>
            </a:r>
            <a:r>
              <a:rPr lang="en-US" altLang="ko-KR" dirty="0"/>
              <a:t>1 </a:t>
            </a:r>
            <a:r>
              <a:rPr lang="ko-KR" altLang="en-US" dirty="0"/>
              <a:t>이상의 값을 가질 경우 손실이 </a:t>
            </a:r>
            <a:r>
              <a:rPr lang="en-US" altLang="ko-KR" dirty="0"/>
              <a:t>0</a:t>
            </a:r>
            <a:r>
              <a:rPr lang="ko-KR" altLang="en-US" dirty="0"/>
              <a:t>에 가까워지지만 완전히 </a:t>
            </a:r>
            <a:r>
              <a:rPr lang="en-US" altLang="ko-KR" dirty="0"/>
              <a:t>0</a:t>
            </a:r>
            <a:r>
              <a:rPr lang="ko-KR" altLang="en-US" dirty="0"/>
              <a:t>이 되지는 </a:t>
            </a:r>
            <a:r>
              <a:rPr lang="ko-KR" altLang="en-US" dirty="0" smtClean="0"/>
              <a:t>않음</a:t>
            </a:r>
            <a:endParaRPr lang="ko-KR" altLang="en-US" dirty="0"/>
          </a:p>
        </p:txBody>
      </p:sp>
    </p:spTree>
    <p:extLst>
      <p:ext uri="{BB962C8B-B14F-4D97-AF65-F5344CB8AC3E}">
        <p14:creationId xmlns:p14="http://schemas.microsoft.com/office/powerpoint/2010/main" val="3992121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219853" y="254833"/>
            <a:ext cx="6495739" cy="328827"/>
          </a:xfrm>
        </p:spPr>
        <p:txBody>
          <a:bodyPr>
            <a:noAutofit/>
          </a:bodyPr>
          <a:lstStyle/>
          <a:p>
            <a:pPr algn="l"/>
            <a:r>
              <a:rPr lang="en-US" altLang="ko-KR" sz="2000" b="1" dirty="0"/>
              <a:t>2.3 </a:t>
            </a:r>
            <a:r>
              <a:rPr lang="nl-NL" altLang="ko-KR" sz="2000" b="1" dirty="0" smtClean="0"/>
              <a:t>Support vector machines</a:t>
            </a:r>
            <a:endParaRPr lang="en-US" altLang="ko-KR" sz="2000" b="1"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883" y="914958"/>
            <a:ext cx="5191246" cy="2381361"/>
          </a:xfrm>
          <a:prstGeom prst="rect">
            <a:avLst/>
          </a:prstGeom>
        </p:spPr>
      </p:pic>
      <p:pic>
        <p:nvPicPr>
          <p:cNvPr id="7" name="그림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5573" y="2854226"/>
            <a:ext cx="5468871" cy="2639206"/>
          </a:xfrm>
          <a:prstGeom prst="rect">
            <a:avLst/>
          </a:prstGeom>
        </p:spPr>
      </p:pic>
      <p:sp>
        <p:nvSpPr>
          <p:cNvPr id="3" name="TextBox 2"/>
          <p:cNvSpPr txBox="1"/>
          <p:nvPr/>
        </p:nvSpPr>
        <p:spPr>
          <a:xfrm>
            <a:off x="6257109" y="1149531"/>
            <a:ext cx="1963999" cy="369332"/>
          </a:xfrm>
          <a:prstGeom prst="rect">
            <a:avLst/>
          </a:prstGeom>
          <a:noFill/>
        </p:spPr>
        <p:txBody>
          <a:bodyPr wrap="none" rtlCol="0">
            <a:spAutoFit/>
          </a:bodyPr>
          <a:lstStyle/>
          <a:p>
            <a:r>
              <a:rPr kumimoji="1" lang="ko-KR" altLang="en-US" dirty="0" smtClean="0"/>
              <a:t>내용은 </a:t>
            </a:r>
            <a:r>
              <a:rPr kumimoji="1" lang="ko-KR" altLang="en-US" dirty="0" smtClean="0">
                <a:hlinkClick r:id="rId4" invalidUrl="http://dsba.korea.ac.kr/wp/wp-content/seminar/Statistical Learning/Support Vector Machines.pdf"/>
              </a:rPr>
              <a:t>링크 참고</a:t>
            </a:r>
            <a:endParaRPr kumimoji="1" lang="ko-KR" altLang="en-US" dirty="0"/>
          </a:p>
        </p:txBody>
      </p:sp>
    </p:spTree>
    <p:extLst>
      <p:ext uri="{BB962C8B-B14F-4D97-AF65-F5344CB8AC3E}">
        <p14:creationId xmlns:p14="http://schemas.microsoft.com/office/powerpoint/2010/main" val="1856046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249835" y="3858067"/>
            <a:ext cx="9144000" cy="2999933"/>
          </a:xfrm>
        </p:spPr>
        <p:txBody>
          <a:bodyPr>
            <a:noAutofit/>
          </a:bodyPr>
          <a:lstStyle/>
          <a:p>
            <a:pPr algn="l"/>
            <a:r>
              <a:rPr lang="tr-TR" altLang="ko-KR" sz="2000" b="1" dirty="0" smtClean="0"/>
              <a:t>2.1 </a:t>
            </a:r>
            <a:r>
              <a:rPr lang="tr-TR" altLang="ko-KR" sz="2000" b="1" dirty="0" err="1" smtClean="0"/>
              <a:t>Naive</a:t>
            </a:r>
            <a:r>
              <a:rPr lang="tr-TR" altLang="ko-KR" sz="2000" b="1" dirty="0" smtClean="0"/>
              <a:t> </a:t>
            </a:r>
            <a:r>
              <a:rPr lang="tr-TR" altLang="ko-KR" sz="2000" b="1" dirty="0" err="1" smtClean="0"/>
              <a:t>Bayes</a:t>
            </a:r>
            <a:r>
              <a:rPr lang="tr-TR" altLang="ko-KR" sz="2000" dirty="0"/>
              <a:t/>
            </a:r>
            <a:br>
              <a:rPr lang="tr-TR" altLang="ko-KR" sz="2000" dirty="0"/>
            </a:br>
            <a:r>
              <a:rPr lang="tr-TR" altLang="ko-KR" sz="2000" dirty="0" smtClean="0"/>
              <a:t>	2.1.1 </a:t>
            </a:r>
            <a:r>
              <a:rPr lang="tr-TR" altLang="ko-KR" sz="2000" dirty="0" err="1" smtClean="0"/>
              <a:t>Types</a:t>
            </a:r>
            <a:r>
              <a:rPr lang="tr-TR" altLang="ko-KR" sz="2000" dirty="0" smtClean="0"/>
              <a:t> </a:t>
            </a:r>
            <a:r>
              <a:rPr lang="tr-TR" altLang="ko-KR" sz="2000" dirty="0" err="1" smtClean="0"/>
              <a:t>and</a:t>
            </a:r>
            <a:r>
              <a:rPr lang="tr-TR" altLang="ko-KR" sz="2000" dirty="0" smtClean="0"/>
              <a:t> </a:t>
            </a:r>
            <a:r>
              <a:rPr lang="tr-TR" altLang="ko-KR" sz="2000" dirty="0" err="1" smtClean="0"/>
              <a:t>tokens</a:t>
            </a:r>
            <a:r>
              <a:rPr lang="tr-TR" altLang="ko-KR" sz="2000" dirty="0" smtClean="0"/>
              <a:t/>
            </a:r>
            <a:br>
              <a:rPr lang="tr-TR" altLang="ko-KR" sz="2000" dirty="0" smtClean="0"/>
            </a:br>
            <a:r>
              <a:rPr lang="tr-TR" altLang="ko-KR" sz="2000" dirty="0" smtClean="0"/>
              <a:t>	2.1.2 </a:t>
            </a:r>
            <a:r>
              <a:rPr lang="tr-TR" altLang="ko-KR" sz="2000" dirty="0" err="1" smtClean="0"/>
              <a:t>Prediction</a:t>
            </a:r>
            <a:r>
              <a:rPr lang="tr-TR" altLang="ko-KR" sz="2000" dirty="0" smtClean="0"/>
              <a:t/>
            </a:r>
            <a:br>
              <a:rPr lang="tr-TR" altLang="ko-KR" sz="2000" dirty="0" smtClean="0"/>
            </a:br>
            <a:r>
              <a:rPr lang="tr-TR" altLang="ko-KR" sz="2000" dirty="0" smtClean="0"/>
              <a:t>	2.1.3 </a:t>
            </a:r>
            <a:r>
              <a:rPr lang="tr-TR" altLang="ko-KR" sz="2000" dirty="0" err="1" smtClean="0"/>
              <a:t>Estimation</a:t>
            </a:r>
            <a:r>
              <a:rPr lang="tr-TR" altLang="ko-KR" sz="2000" dirty="0" smtClean="0"/>
              <a:t/>
            </a:r>
            <a:br>
              <a:rPr lang="tr-TR" altLang="ko-KR" sz="2000" dirty="0" smtClean="0"/>
            </a:br>
            <a:r>
              <a:rPr lang="tr-TR" altLang="ko-KR" sz="2000" dirty="0" smtClean="0"/>
              <a:t>	2.1.4 </a:t>
            </a:r>
            <a:r>
              <a:rPr lang="tr-TR" altLang="ko-KR" sz="2000" dirty="0" err="1" smtClean="0"/>
              <a:t>Smoothing</a:t>
            </a:r>
            <a:r>
              <a:rPr lang="tr-TR" altLang="ko-KR" sz="2000" dirty="0" smtClean="0"/>
              <a:t> </a:t>
            </a:r>
            <a:r>
              <a:rPr lang="tr-TR" altLang="ko-KR" sz="2000" dirty="0" err="1" smtClean="0"/>
              <a:t>and</a:t>
            </a:r>
            <a:r>
              <a:rPr lang="tr-TR" altLang="ko-KR" sz="2000" dirty="0" smtClean="0"/>
              <a:t> MAP </a:t>
            </a:r>
            <a:r>
              <a:rPr lang="tr-TR" altLang="ko-KR" sz="2000" dirty="0" err="1" smtClean="0"/>
              <a:t>estimation</a:t>
            </a:r>
            <a:r>
              <a:rPr lang="tr-TR" altLang="ko-KR" sz="2000" dirty="0" smtClean="0"/>
              <a:t/>
            </a:r>
            <a:br>
              <a:rPr lang="tr-TR" altLang="ko-KR" sz="2000" dirty="0" smtClean="0"/>
            </a:br>
            <a:r>
              <a:rPr lang="tr-TR" altLang="ko-KR" sz="2000" dirty="0" smtClean="0"/>
              <a:t>	2.1.5 </a:t>
            </a:r>
            <a:r>
              <a:rPr lang="tr-TR" altLang="ko-KR" sz="2000" dirty="0" err="1" smtClean="0"/>
              <a:t>Setting</a:t>
            </a:r>
            <a:r>
              <a:rPr lang="tr-TR" altLang="ko-KR" sz="2000" dirty="0" smtClean="0"/>
              <a:t> </a:t>
            </a:r>
            <a:r>
              <a:rPr lang="tr-TR" altLang="ko-KR" sz="2000" dirty="0" err="1" smtClean="0"/>
              <a:t>hyperparameters</a:t>
            </a:r>
            <a:r>
              <a:rPr lang="tr-TR" altLang="ko-KR" sz="2000" dirty="0" smtClean="0"/>
              <a:t/>
            </a:r>
            <a:br>
              <a:rPr lang="tr-TR" altLang="ko-KR" sz="2000" dirty="0" smtClean="0"/>
            </a:br>
            <a:r>
              <a:rPr lang="tr-TR" altLang="ko-KR" sz="2000" b="1" dirty="0" smtClean="0"/>
              <a:t>2.2 </a:t>
            </a:r>
            <a:r>
              <a:rPr lang="tr-TR" altLang="ko-KR" sz="2000" b="1" dirty="0" err="1" smtClean="0"/>
              <a:t>Discriminative</a:t>
            </a:r>
            <a:r>
              <a:rPr lang="tr-TR" altLang="ko-KR" sz="2000" b="1" dirty="0" smtClean="0"/>
              <a:t> </a:t>
            </a:r>
            <a:r>
              <a:rPr lang="tr-TR" altLang="ko-KR" sz="2000" b="1" dirty="0" err="1" smtClean="0"/>
              <a:t>learning</a:t>
            </a:r>
            <a:r>
              <a:rPr lang="tr-TR" altLang="ko-KR" sz="2000" dirty="0" smtClean="0"/>
              <a:t/>
            </a:r>
            <a:br>
              <a:rPr lang="tr-TR" altLang="ko-KR" sz="2000" dirty="0" smtClean="0"/>
            </a:br>
            <a:r>
              <a:rPr lang="tr-TR" altLang="ko-KR" sz="2000" dirty="0" smtClean="0"/>
              <a:t>	2.2.1 </a:t>
            </a:r>
            <a:r>
              <a:rPr lang="tr-TR" altLang="ko-KR" sz="2000" dirty="0" err="1"/>
              <a:t>Perceptron</a:t>
            </a:r>
            <a:r>
              <a:rPr lang="tr-TR" altLang="ko-KR" sz="2000" dirty="0"/>
              <a:t/>
            </a:r>
            <a:br>
              <a:rPr lang="tr-TR" altLang="ko-KR" sz="2000" dirty="0"/>
            </a:br>
            <a:r>
              <a:rPr lang="tr-TR" altLang="ko-KR" sz="2000" dirty="0" smtClean="0"/>
              <a:t>	2.2.2 </a:t>
            </a:r>
            <a:r>
              <a:rPr lang="tr-TR" altLang="ko-KR" sz="2000" dirty="0" err="1"/>
              <a:t>Averaged</a:t>
            </a:r>
            <a:r>
              <a:rPr lang="tr-TR" altLang="ko-KR" sz="2000" dirty="0"/>
              <a:t> </a:t>
            </a:r>
            <a:r>
              <a:rPr lang="tr-TR" altLang="ko-KR" sz="2000" dirty="0" err="1"/>
              <a:t>perceptron</a:t>
            </a:r>
            <a:r>
              <a:rPr lang="tr-TR" altLang="ko-KR" sz="2000" dirty="0"/>
              <a:t/>
            </a:r>
            <a:br>
              <a:rPr lang="tr-TR" altLang="ko-KR" sz="2000" dirty="0"/>
            </a:br>
            <a:r>
              <a:rPr lang="tr-TR" altLang="ko-KR" sz="2000" b="1" dirty="0" smtClean="0"/>
              <a:t>2.3 </a:t>
            </a:r>
            <a:r>
              <a:rPr lang="tr-TR" altLang="ko-KR" sz="2000" b="1" dirty="0" err="1"/>
              <a:t>Loss</a:t>
            </a:r>
            <a:r>
              <a:rPr lang="tr-TR" altLang="ko-KR" sz="2000" b="1" dirty="0"/>
              <a:t> </a:t>
            </a:r>
            <a:r>
              <a:rPr lang="tr-TR" altLang="ko-KR" sz="2000" b="1" dirty="0" err="1"/>
              <a:t>functions</a:t>
            </a:r>
            <a:r>
              <a:rPr lang="tr-TR" altLang="ko-KR" sz="2000" b="1" dirty="0"/>
              <a:t> </a:t>
            </a:r>
            <a:r>
              <a:rPr lang="tr-TR" altLang="ko-KR" sz="2000" b="1" dirty="0" err="1"/>
              <a:t>and</a:t>
            </a:r>
            <a:r>
              <a:rPr lang="tr-TR" altLang="ko-KR" sz="2000" b="1" dirty="0"/>
              <a:t> </a:t>
            </a:r>
            <a:r>
              <a:rPr lang="tr-TR" altLang="ko-KR" sz="2000" b="1" dirty="0" err="1"/>
              <a:t>large-margin</a:t>
            </a:r>
            <a:r>
              <a:rPr lang="tr-TR" altLang="ko-KR" sz="2000" b="1" dirty="0"/>
              <a:t> </a:t>
            </a:r>
            <a:r>
              <a:rPr lang="tr-TR" altLang="ko-KR" sz="2000" b="1" dirty="0" err="1"/>
              <a:t>classification</a:t>
            </a:r>
            <a:r>
              <a:rPr lang="tr-TR" altLang="ko-KR" sz="2000" dirty="0"/>
              <a:t/>
            </a:r>
            <a:br>
              <a:rPr lang="tr-TR" altLang="ko-KR" sz="2000" dirty="0"/>
            </a:br>
            <a:r>
              <a:rPr lang="tr-TR" altLang="ko-KR" sz="2000" dirty="0" smtClean="0"/>
              <a:t>	2.3.1 </a:t>
            </a:r>
            <a:r>
              <a:rPr lang="tr-TR" altLang="ko-KR" sz="2000" dirty="0" err="1"/>
              <a:t>Large</a:t>
            </a:r>
            <a:r>
              <a:rPr lang="tr-TR" altLang="ko-KR" sz="2000" dirty="0"/>
              <a:t> </a:t>
            </a:r>
            <a:r>
              <a:rPr lang="tr-TR" altLang="ko-KR" sz="2000" dirty="0" err="1"/>
              <a:t>margin</a:t>
            </a:r>
            <a:r>
              <a:rPr lang="tr-TR" altLang="ko-KR" sz="2000" dirty="0"/>
              <a:t> </a:t>
            </a:r>
            <a:r>
              <a:rPr lang="tr-TR" altLang="ko-KR" sz="2000" dirty="0" err="1"/>
              <a:t>classification</a:t>
            </a:r>
            <a:r>
              <a:rPr lang="tr-TR" altLang="ko-KR" sz="2000" dirty="0"/>
              <a:t/>
            </a:r>
            <a:br>
              <a:rPr lang="tr-TR" altLang="ko-KR" sz="2000" dirty="0"/>
            </a:br>
            <a:r>
              <a:rPr lang="tr-TR" altLang="ko-KR" sz="2000" dirty="0" smtClean="0"/>
              <a:t>	2.3.2 </a:t>
            </a:r>
            <a:r>
              <a:rPr lang="tr-TR" altLang="ko-KR" sz="2000" dirty="0" err="1"/>
              <a:t>Support</a:t>
            </a:r>
            <a:r>
              <a:rPr lang="tr-TR" altLang="ko-KR" sz="2000" dirty="0"/>
              <a:t> </a:t>
            </a:r>
            <a:r>
              <a:rPr lang="tr-TR" altLang="ko-KR" sz="2000" dirty="0" err="1"/>
              <a:t>vector</a:t>
            </a:r>
            <a:r>
              <a:rPr lang="tr-TR" altLang="ko-KR" sz="2000" dirty="0"/>
              <a:t> </a:t>
            </a:r>
            <a:r>
              <a:rPr lang="tr-TR" altLang="ko-KR" sz="2000" dirty="0" err="1"/>
              <a:t>machines</a:t>
            </a:r>
            <a:r>
              <a:rPr lang="tr-TR" altLang="ko-KR" sz="2000" dirty="0"/>
              <a:t/>
            </a:r>
            <a:br>
              <a:rPr lang="tr-TR" altLang="ko-KR" sz="2000" dirty="0"/>
            </a:br>
            <a:r>
              <a:rPr lang="tr-TR" altLang="ko-KR" sz="2000" dirty="0" smtClean="0"/>
              <a:t>	2.3.3 </a:t>
            </a:r>
            <a:r>
              <a:rPr lang="tr-TR" altLang="ko-KR" sz="2000" dirty="0" err="1"/>
              <a:t>Slack</a:t>
            </a:r>
            <a:r>
              <a:rPr lang="tr-TR" altLang="ko-KR" sz="2000" dirty="0"/>
              <a:t> </a:t>
            </a:r>
            <a:r>
              <a:rPr lang="tr-TR" altLang="ko-KR" sz="2000" dirty="0" err="1"/>
              <a:t>variables</a:t>
            </a:r>
            <a:r>
              <a:rPr lang="tr-TR" altLang="ko-KR" sz="2000" dirty="0"/>
              <a:t/>
            </a:r>
            <a:br>
              <a:rPr lang="tr-TR" altLang="ko-KR" sz="2000" dirty="0"/>
            </a:br>
            <a:r>
              <a:rPr lang="tr-TR" altLang="ko-KR" sz="2000" b="1" dirty="0" smtClean="0"/>
              <a:t>2.4 </a:t>
            </a:r>
            <a:r>
              <a:rPr lang="tr-TR" altLang="ko-KR" sz="2000" b="1" dirty="0" err="1"/>
              <a:t>Logistic</a:t>
            </a:r>
            <a:r>
              <a:rPr lang="tr-TR" altLang="ko-KR" sz="2000" b="1" dirty="0"/>
              <a:t> </a:t>
            </a:r>
            <a:r>
              <a:rPr lang="tr-TR" altLang="ko-KR" sz="2000" b="1" dirty="0" err="1"/>
              <a:t>regression</a:t>
            </a:r>
            <a:r>
              <a:rPr lang="tr-TR" altLang="ko-KR" sz="2000" b="1" dirty="0"/>
              <a:t/>
            </a:r>
            <a:br>
              <a:rPr lang="tr-TR" altLang="ko-KR" sz="2000" b="1" dirty="0"/>
            </a:br>
            <a:r>
              <a:rPr lang="tr-TR" altLang="ko-KR" sz="2000" dirty="0" smtClean="0"/>
              <a:t>	2.4.1 </a:t>
            </a:r>
            <a:r>
              <a:rPr lang="tr-TR" altLang="ko-KR" sz="2000" dirty="0" err="1"/>
              <a:t>Regularization</a:t>
            </a:r>
            <a:r>
              <a:rPr lang="tr-TR" altLang="ko-KR" sz="2000" dirty="0"/>
              <a:t/>
            </a:r>
            <a:br>
              <a:rPr lang="tr-TR" altLang="ko-KR" sz="2000" dirty="0"/>
            </a:br>
            <a:r>
              <a:rPr lang="tr-TR" altLang="ko-KR" sz="2000" dirty="0" smtClean="0"/>
              <a:t>	2.4.2 </a:t>
            </a:r>
            <a:r>
              <a:rPr lang="tr-TR" altLang="ko-KR" sz="2000" dirty="0" err="1"/>
              <a:t>Gradients</a:t>
            </a:r>
            <a:r>
              <a:rPr lang="tr-TR" altLang="ko-KR" sz="2000" dirty="0"/>
              <a:t/>
            </a:r>
            <a:br>
              <a:rPr lang="tr-TR" altLang="ko-KR" sz="2000" dirty="0"/>
            </a:br>
            <a:r>
              <a:rPr lang="tr-TR" altLang="ko-KR" sz="2000" b="1" dirty="0" smtClean="0"/>
              <a:t>2.5 </a:t>
            </a:r>
            <a:r>
              <a:rPr lang="tr-TR" altLang="ko-KR" sz="2000" b="1" dirty="0" err="1"/>
              <a:t>Optimization</a:t>
            </a:r>
            <a:r>
              <a:rPr lang="tr-TR" altLang="ko-KR" sz="2000" dirty="0"/>
              <a:t/>
            </a:r>
            <a:br>
              <a:rPr lang="tr-TR" altLang="ko-KR" sz="2000" dirty="0"/>
            </a:br>
            <a:r>
              <a:rPr lang="tr-TR" altLang="ko-KR" sz="2000" dirty="0" smtClean="0"/>
              <a:t>	2.5.1 </a:t>
            </a:r>
            <a:r>
              <a:rPr lang="tr-TR" altLang="ko-KR" sz="2000" dirty="0" err="1"/>
              <a:t>Batch</a:t>
            </a:r>
            <a:r>
              <a:rPr lang="tr-TR" altLang="ko-KR" sz="2000" dirty="0"/>
              <a:t> </a:t>
            </a:r>
            <a:r>
              <a:rPr lang="tr-TR" altLang="ko-KR" sz="2000" dirty="0" err="1"/>
              <a:t>optimization</a:t>
            </a:r>
            <a:r>
              <a:rPr lang="tr-TR" altLang="ko-KR" sz="2000" dirty="0"/>
              <a:t/>
            </a:r>
            <a:br>
              <a:rPr lang="tr-TR" altLang="ko-KR" sz="2000" dirty="0"/>
            </a:br>
            <a:r>
              <a:rPr lang="tr-TR" altLang="ko-KR" sz="2000" dirty="0" smtClean="0"/>
              <a:t>	2.5.2 </a:t>
            </a:r>
            <a:r>
              <a:rPr lang="tr-TR" altLang="ko-KR" sz="2000" dirty="0"/>
              <a:t>Online </a:t>
            </a:r>
            <a:r>
              <a:rPr lang="tr-TR" altLang="ko-KR" sz="2000" dirty="0" err="1"/>
              <a:t>optimization</a:t>
            </a:r>
            <a:r>
              <a:rPr lang="tr-TR" altLang="ko-KR" sz="2000" dirty="0"/>
              <a:t/>
            </a:r>
            <a:br>
              <a:rPr lang="tr-TR" altLang="ko-KR" sz="2000" dirty="0"/>
            </a:br>
            <a:r>
              <a:rPr lang="tr-TR" altLang="ko-KR" sz="2000" b="1" dirty="0" smtClean="0"/>
              <a:t>2.6 </a:t>
            </a:r>
            <a:r>
              <a:rPr lang="tr-TR" altLang="ko-KR" sz="2000" b="1" dirty="0"/>
              <a:t>*</a:t>
            </a:r>
            <a:r>
              <a:rPr lang="tr-TR" altLang="ko-KR" sz="2000" b="1" dirty="0" err="1"/>
              <a:t>Additional</a:t>
            </a:r>
            <a:r>
              <a:rPr lang="tr-TR" altLang="ko-KR" sz="2000" b="1" dirty="0"/>
              <a:t> </a:t>
            </a:r>
            <a:r>
              <a:rPr lang="tr-TR" altLang="ko-KR" sz="2000" b="1" dirty="0" err="1"/>
              <a:t>topics</a:t>
            </a:r>
            <a:r>
              <a:rPr lang="tr-TR" altLang="ko-KR" sz="2000" b="1" dirty="0"/>
              <a:t> in </a:t>
            </a:r>
            <a:r>
              <a:rPr lang="tr-TR" altLang="ko-KR" sz="2000" b="1" dirty="0" err="1"/>
              <a:t>classification</a:t>
            </a:r>
            <a:r>
              <a:rPr lang="tr-TR" altLang="ko-KR" sz="2000" b="1" dirty="0"/>
              <a:t/>
            </a:r>
            <a:br>
              <a:rPr lang="tr-TR" altLang="ko-KR" sz="2000" b="1" dirty="0"/>
            </a:br>
            <a:r>
              <a:rPr lang="tr-TR" altLang="ko-KR" sz="2000" dirty="0" smtClean="0"/>
              <a:t>	2.6.1 </a:t>
            </a:r>
            <a:r>
              <a:rPr lang="tr-TR" altLang="ko-KR" sz="2000" dirty="0" err="1"/>
              <a:t>Feature</a:t>
            </a:r>
            <a:r>
              <a:rPr lang="tr-TR" altLang="ko-KR" sz="2000" dirty="0"/>
              <a:t> </a:t>
            </a:r>
            <a:r>
              <a:rPr lang="tr-TR" altLang="ko-KR" sz="2000" dirty="0" err="1"/>
              <a:t>selection</a:t>
            </a:r>
            <a:r>
              <a:rPr lang="tr-TR" altLang="ko-KR" sz="2000" dirty="0"/>
              <a:t> </a:t>
            </a:r>
            <a:r>
              <a:rPr lang="tr-TR" altLang="ko-KR" sz="2000" dirty="0" err="1"/>
              <a:t>by</a:t>
            </a:r>
            <a:r>
              <a:rPr lang="tr-TR" altLang="ko-KR" sz="2000" dirty="0"/>
              <a:t> </a:t>
            </a:r>
            <a:r>
              <a:rPr lang="tr-TR" altLang="ko-KR" sz="2000" dirty="0" err="1"/>
              <a:t>regularization</a:t>
            </a:r>
            <a:r>
              <a:rPr lang="tr-TR" altLang="ko-KR" sz="2000" dirty="0"/>
              <a:t/>
            </a:r>
            <a:br>
              <a:rPr lang="tr-TR" altLang="ko-KR" sz="2000" dirty="0"/>
            </a:br>
            <a:r>
              <a:rPr lang="tr-TR" altLang="ko-KR" sz="2000" dirty="0" smtClean="0"/>
              <a:t>	2.6.2 </a:t>
            </a:r>
            <a:r>
              <a:rPr lang="tr-TR" altLang="ko-KR" sz="2000" dirty="0" err="1"/>
              <a:t>Other</a:t>
            </a:r>
            <a:r>
              <a:rPr lang="tr-TR" altLang="ko-KR" sz="2000" dirty="0"/>
              <a:t> </a:t>
            </a:r>
            <a:r>
              <a:rPr lang="tr-TR" altLang="ko-KR" sz="2000" dirty="0" err="1"/>
              <a:t>views</a:t>
            </a:r>
            <a:r>
              <a:rPr lang="tr-TR" altLang="ko-KR" sz="2000" dirty="0"/>
              <a:t> of </a:t>
            </a:r>
            <a:r>
              <a:rPr lang="tr-TR" altLang="ko-KR" sz="2000" dirty="0" err="1"/>
              <a:t>logistic</a:t>
            </a:r>
            <a:r>
              <a:rPr lang="tr-TR" altLang="ko-KR" sz="2000" dirty="0"/>
              <a:t> </a:t>
            </a:r>
            <a:r>
              <a:rPr lang="tr-TR" altLang="ko-KR" sz="2000" dirty="0" err="1"/>
              <a:t>regression</a:t>
            </a:r>
            <a:r>
              <a:rPr lang="tr-TR" altLang="ko-KR" sz="2000" dirty="0"/>
              <a:t/>
            </a:r>
            <a:br>
              <a:rPr lang="tr-TR" altLang="ko-KR" sz="2000" dirty="0"/>
            </a:br>
            <a:r>
              <a:rPr lang="tr-TR" altLang="ko-KR" sz="2000" b="1" dirty="0" smtClean="0"/>
              <a:t>2.7 </a:t>
            </a:r>
            <a:r>
              <a:rPr lang="tr-TR" altLang="ko-KR" sz="2000" b="1" dirty="0" err="1"/>
              <a:t>Summary</a:t>
            </a:r>
            <a:r>
              <a:rPr lang="tr-TR" altLang="ko-KR" sz="2000" b="1" dirty="0"/>
              <a:t> of </a:t>
            </a:r>
            <a:r>
              <a:rPr lang="tr-TR" altLang="ko-KR" sz="2000" b="1" dirty="0" err="1"/>
              <a:t>learning</a:t>
            </a:r>
            <a:r>
              <a:rPr lang="tr-TR" altLang="ko-KR" sz="2000" b="1" dirty="0"/>
              <a:t> </a:t>
            </a:r>
            <a:r>
              <a:rPr lang="tr-TR" altLang="ko-KR" sz="2000" b="1" dirty="0" err="1"/>
              <a:t>algorithms</a:t>
            </a:r>
            <a:r>
              <a:rPr lang="tr-TR" altLang="ko-KR" sz="2000" b="1" dirty="0"/>
              <a:t/>
            </a:r>
            <a:br>
              <a:rPr lang="tr-TR" altLang="ko-KR" sz="2000" b="1" dirty="0"/>
            </a:br>
            <a:endParaRPr kumimoji="1" lang="ko-KR" altLang="en-US" sz="2000" b="1" dirty="0"/>
          </a:p>
        </p:txBody>
      </p:sp>
    </p:spTree>
    <p:extLst>
      <p:ext uri="{BB962C8B-B14F-4D97-AF65-F5344CB8AC3E}">
        <p14:creationId xmlns:p14="http://schemas.microsoft.com/office/powerpoint/2010/main" val="1416423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219853" y="254833"/>
            <a:ext cx="6495739" cy="328827"/>
          </a:xfrm>
        </p:spPr>
        <p:txBody>
          <a:bodyPr>
            <a:noAutofit/>
          </a:bodyPr>
          <a:lstStyle/>
          <a:p>
            <a:pPr algn="l"/>
            <a:r>
              <a:rPr lang="en-US" altLang="ko-KR" sz="2000" b="1" dirty="0"/>
              <a:t>2.3 </a:t>
            </a:r>
            <a:r>
              <a:rPr lang="nl-NL" altLang="ko-KR" sz="2000" b="1" dirty="0" smtClean="0"/>
              <a:t>Support vector machines</a:t>
            </a:r>
            <a:endParaRPr lang="en-US" altLang="ko-KR" sz="2000" b="1"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535" y="819806"/>
            <a:ext cx="10253429" cy="5456868"/>
          </a:xfrm>
          <a:prstGeom prst="rect">
            <a:avLst/>
          </a:prstGeom>
        </p:spPr>
      </p:pic>
    </p:spTree>
    <p:extLst>
      <p:ext uri="{BB962C8B-B14F-4D97-AF65-F5344CB8AC3E}">
        <p14:creationId xmlns:p14="http://schemas.microsoft.com/office/powerpoint/2010/main" val="1867105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219853" y="254833"/>
            <a:ext cx="6495739" cy="328827"/>
          </a:xfrm>
        </p:spPr>
        <p:txBody>
          <a:bodyPr>
            <a:noAutofit/>
          </a:bodyPr>
          <a:lstStyle/>
          <a:p>
            <a:pPr algn="l"/>
            <a:r>
              <a:rPr lang="en-US" altLang="ko-KR" sz="2000" b="1" dirty="0"/>
              <a:t>2.3 </a:t>
            </a:r>
            <a:r>
              <a:rPr lang="nl-NL" altLang="ko-KR" sz="2000" b="1" dirty="0" smtClean="0"/>
              <a:t>Support vector machines</a:t>
            </a:r>
            <a:endParaRPr lang="en-US" altLang="ko-KR" sz="2000" b="1" dirty="0"/>
          </a:p>
        </p:txBody>
      </p:sp>
      <p:sp>
        <p:nvSpPr>
          <p:cNvPr id="6" name="직사각형 5"/>
          <p:cNvSpPr/>
          <p:nvPr/>
        </p:nvSpPr>
        <p:spPr>
          <a:xfrm>
            <a:off x="350483" y="771473"/>
            <a:ext cx="11680599" cy="923330"/>
          </a:xfrm>
          <a:prstGeom prst="rect">
            <a:avLst/>
          </a:prstGeom>
        </p:spPr>
        <p:txBody>
          <a:bodyPr wrap="square">
            <a:spAutoFit/>
          </a:bodyPr>
          <a:lstStyle/>
          <a:p>
            <a:r>
              <a:rPr lang="nl-NL" altLang="ko-KR" b="1" dirty="0" err="1" smtClean="0"/>
              <a:t>ratsgo</a:t>
            </a:r>
            <a:r>
              <a:rPr lang="nl-NL" altLang="ko-KR" b="1" dirty="0" smtClean="0"/>
              <a:t> </a:t>
            </a:r>
            <a:r>
              <a:rPr lang="ko-KR" altLang="en-US" b="1" dirty="0" smtClean="0"/>
              <a:t>블로그 참고</a:t>
            </a:r>
          </a:p>
          <a:p>
            <a:endParaRPr lang="ko-KR" altLang="en-US" b="1" dirty="0"/>
          </a:p>
          <a:p>
            <a:endParaRPr lang="nl-NL" altLang="ko-KR" b="1"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483" y="1362109"/>
            <a:ext cx="6365109" cy="4863042"/>
          </a:xfrm>
          <a:prstGeom prst="rect">
            <a:avLst/>
          </a:prstGeom>
        </p:spPr>
      </p:pic>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6759" y="2285439"/>
            <a:ext cx="6504420" cy="2951308"/>
          </a:xfrm>
          <a:prstGeom prst="rect">
            <a:avLst/>
          </a:prstGeom>
        </p:spPr>
      </p:pic>
    </p:spTree>
    <p:extLst>
      <p:ext uri="{BB962C8B-B14F-4D97-AF65-F5344CB8AC3E}">
        <p14:creationId xmlns:p14="http://schemas.microsoft.com/office/powerpoint/2010/main" val="16435225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219853" y="254833"/>
            <a:ext cx="6495739" cy="328827"/>
          </a:xfrm>
        </p:spPr>
        <p:txBody>
          <a:bodyPr>
            <a:noAutofit/>
          </a:bodyPr>
          <a:lstStyle/>
          <a:p>
            <a:pPr algn="l"/>
            <a:r>
              <a:rPr lang="en-US" altLang="ko-KR" sz="2000" b="1" dirty="0"/>
              <a:t>2.3 </a:t>
            </a:r>
            <a:r>
              <a:rPr lang="nl-NL" altLang="ko-KR" sz="2000" b="1" dirty="0" smtClean="0"/>
              <a:t>Support vector machines</a:t>
            </a:r>
            <a:endParaRPr lang="en-US" altLang="ko-KR" sz="2000" b="1" dirty="0"/>
          </a:p>
        </p:txBody>
      </p:sp>
      <p:sp>
        <p:nvSpPr>
          <p:cNvPr id="6" name="직사각형 5"/>
          <p:cNvSpPr/>
          <p:nvPr/>
        </p:nvSpPr>
        <p:spPr>
          <a:xfrm>
            <a:off x="350483" y="771473"/>
            <a:ext cx="11680599" cy="923330"/>
          </a:xfrm>
          <a:prstGeom prst="rect">
            <a:avLst/>
          </a:prstGeom>
        </p:spPr>
        <p:txBody>
          <a:bodyPr wrap="square">
            <a:spAutoFit/>
          </a:bodyPr>
          <a:lstStyle/>
          <a:p>
            <a:r>
              <a:rPr lang="nl-NL" altLang="ko-KR" b="1" dirty="0" err="1" smtClean="0"/>
              <a:t>ratsgo</a:t>
            </a:r>
            <a:r>
              <a:rPr lang="nl-NL" altLang="ko-KR" b="1" dirty="0" smtClean="0"/>
              <a:t> </a:t>
            </a:r>
            <a:r>
              <a:rPr lang="ko-KR" altLang="en-US" b="1" dirty="0" smtClean="0"/>
              <a:t>블로그 참고</a:t>
            </a:r>
          </a:p>
          <a:p>
            <a:endParaRPr lang="ko-KR" altLang="en-US" b="1" dirty="0"/>
          </a:p>
          <a:p>
            <a:endParaRPr lang="nl-NL" altLang="ko-KR" b="1" dirty="0"/>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t="24133" r="1447"/>
          <a:stretch/>
        </p:blipFill>
        <p:spPr>
          <a:xfrm>
            <a:off x="350483" y="1233138"/>
            <a:ext cx="6705603" cy="3308480"/>
          </a:xfrm>
          <a:prstGeom prst="rect">
            <a:avLst/>
          </a:prstGeom>
        </p:spPr>
      </p:pic>
      <p:pic>
        <p:nvPicPr>
          <p:cNvPr id="7" name="그림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5479" y="3030361"/>
            <a:ext cx="6705603" cy="3575153"/>
          </a:xfrm>
          <a:prstGeom prst="rect">
            <a:avLst/>
          </a:prstGeom>
        </p:spPr>
      </p:pic>
      <p:pic>
        <p:nvPicPr>
          <p:cNvPr id="8" name="그림 7"/>
          <p:cNvPicPr>
            <a:picLocks noChangeAspect="1"/>
          </p:cNvPicPr>
          <p:nvPr/>
        </p:nvPicPr>
        <p:blipFill rotWithShape="1">
          <a:blip r:embed="rId4">
            <a:extLst>
              <a:ext uri="{28A0092B-C50C-407E-A947-70E740481C1C}">
                <a14:useLocalDpi xmlns:a14="http://schemas.microsoft.com/office/drawing/2010/main" val="0"/>
              </a:ext>
            </a:extLst>
          </a:blip>
          <a:srcRect r="43925" b="53507"/>
          <a:stretch/>
        </p:blipFill>
        <p:spPr>
          <a:xfrm>
            <a:off x="7719924" y="1196535"/>
            <a:ext cx="3647320" cy="1372161"/>
          </a:xfrm>
          <a:prstGeom prst="rect">
            <a:avLst/>
          </a:prstGeom>
        </p:spPr>
      </p:pic>
    </p:spTree>
    <p:extLst>
      <p:ext uri="{BB962C8B-B14F-4D97-AF65-F5344CB8AC3E}">
        <p14:creationId xmlns:p14="http://schemas.microsoft.com/office/powerpoint/2010/main" val="9915248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219853" y="254833"/>
            <a:ext cx="6495739" cy="328827"/>
          </a:xfrm>
        </p:spPr>
        <p:txBody>
          <a:bodyPr>
            <a:noAutofit/>
          </a:bodyPr>
          <a:lstStyle/>
          <a:p>
            <a:pPr algn="l"/>
            <a:r>
              <a:rPr lang="en-US" altLang="ko-KR" sz="2000" b="1" dirty="0"/>
              <a:t>2.3 </a:t>
            </a:r>
            <a:r>
              <a:rPr lang="nl-NL" altLang="ko-KR" sz="2000" b="1" dirty="0" smtClean="0"/>
              <a:t>Support vector machines</a:t>
            </a:r>
            <a:endParaRPr lang="en-US" altLang="ko-KR" sz="2000" b="1" dirty="0"/>
          </a:p>
        </p:txBody>
      </p:sp>
      <p:sp>
        <p:nvSpPr>
          <p:cNvPr id="6" name="직사각형 5"/>
          <p:cNvSpPr/>
          <p:nvPr/>
        </p:nvSpPr>
        <p:spPr>
          <a:xfrm>
            <a:off x="350483" y="771473"/>
            <a:ext cx="11680599" cy="923330"/>
          </a:xfrm>
          <a:prstGeom prst="rect">
            <a:avLst/>
          </a:prstGeom>
        </p:spPr>
        <p:txBody>
          <a:bodyPr wrap="square">
            <a:spAutoFit/>
          </a:bodyPr>
          <a:lstStyle/>
          <a:p>
            <a:r>
              <a:rPr lang="nl-NL" altLang="ko-KR" b="1" dirty="0" err="1" smtClean="0"/>
              <a:t>ratsgo</a:t>
            </a:r>
            <a:r>
              <a:rPr lang="nl-NL" altLang="ko-KR" b="1" dirty="0" smtClean="0"/>
              <a:t> </a:t>
            </a:r>
            <a:r>
              <a:rPr lang="ko-KR" altLang="en-US" b="1" dirty="0" smtClean="0"/>
              <a:t>블로그 참고</a:t>
            </a:r>
          </a:p>
          <a:p>
            <a:endParaRPr lang="ko-KR" altLang="en-US" b="1" dirty="0"/>
          </a:p>
          <a:p>
            <a:endParaRPr lang="nl-NL" altLang="ko-KR" b="1"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433" y="1233138"/>
            <a:ext cx="7086600" cy="3147578"/>
          </a:xfrm>
          <a:prstGeom prst="rect">
            <a:avLst/>
          </a:prstGeom>
        </p:spPr>
      </p:pic>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286" y="4167266"/>
            <a:ext cx="5360578" cy="2633266"/>
          </a:xfrm>
          <a:prstGeom prst="rect">
            <a:avLst/>
          </a:prstGeom>
        </p:spPr>
      </p:pic>
      <p:pic>
        <p:nvPicPr>
          <p:cNvPr id="9" name="그림 8"/>
          <p:cNvPicPr>
            <a:picLocks noChangeAspect="1"/>
          </p:cNvPicPr>
          <p:nvPr/>
        </p:nvPicPr>
        <p:blipFill rotWithShape="1">
          <a:blip r:embed="rId4">
            <a:extLst>
              <a:ext uri="{28A0092B-C50C-407E-A947-70E740481C1C}">
                <a14:useLocalDpi xmlns:a14="http://schemas.microsoft.com/office/drawing/2010/main" val="0"/>
              </a:ext>
            </a:extLst>
          </a:blip>
          <a:srcRect l="-1369" b="62069"/>
          <a:stretch/>
        </p:blipFill>
        <p:spPr>
          <a:xfrm>
            <a:off x="7303169" y="2548328"/>
            <a:ext cx="4888832" cy="1566472"/>
          </a:xfrm>
          <a:prstGeom prst="rect">
            <a:avLst/>
          </a:prstGeom>
        </p:spPr>
      </p:pic>
      <p:pic>
        <p:nvPicPr>
          <p:cNvPr id="2" name="그림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2188" y="4380716"/>
            <a:ext cx="3350794" cy="695793"/>
          </a:xfrm>
          <a:prstGeom prst="rect">
            <a:avLst/>
          </a:prstGeom>
        </p:spPr>
      </p:pic>
      <p:sp>
        <p:nvSpPr>
          <p:cNvPr id="7" name="직사각형 6"/>
          <p:cNvSpPr/>
          <p:nvPr/>
        </p:nvSpPr>
        <p:spPr>
          <a:xfrm>
            <a:off x="4200075" y="6013660"/>
            <a:ext cx="5513432" cy="369332"/>
          </a:xfrm>
          <a:prstGeom prst="rect">
            <a:avLst/>
          </a:prstGeom>
        </p:spPr>
        <p:txBody>
          <a:bodyPr wrap="none">
            <a:spAutoFit/>
          </a:bodyPr>
          <a:lstStyle/>
          <a:p>
            <a:r>
              <a:rPr lang="ko-KR" altLang="en-US" dirty="0" smtClean="0"/>
              <a:t>파라미터 </a:t>
            </a:r>
            <a:r>
              <a:rPr lang="en-US" altLang="ko-KR" dirty="0" smtClean="0"/>
              <a:t>w, </a:t>
            </a:r>
            <a:r>
              <a:rPr lang="en-US" altLang="ko-KR" dirty="0"/>
              <a:t>b</a:t>
            </a:r>
            <a:r>
              <a:rPr lang="ko-KR" altLang="en-US" dirty="0" smtClean="0"/>
              <a:t>에 대해 극소화하고</a:t>
            </a:r>
            <a:r>
              <a:rPr lang="en-US" altLang="ko-KR" dirty="0" smtClean="0"/>
              <a:t>, α</a:t>
            </a:r>
            <a:r>
              <a:rPr lang="en-US" altLang="ko-KR" dirty="0" err="1" smtClean="0"/>
              <a:t>i</a:t>
            </a:r>
            <a:r>
              <a:rPr lang="ko-KR" altLang="en-US" dirty="0" smtClean="0"/>
              <a:t>에 대해 극대화</a:t>
            </a:r>
            <a:endParaRPr lang="ko-KR" altLang="en-US" dirty="0"/>
          </a:p>
        </p:txBody>
      </p:sp>
      <p:sp>
        <p:nvSpPr>
          <p:cNvPr id="10" name="직사각형 9"/>
          <p:cNvSpPr/>
          <p:nvPr/>
        </p:nvSpPr>
        <p:spPr>
          <a:xfrm>
            <a:off x="7570033" y="5076509"/>
            <a:ext cx="4519186" cy="369332"/>
          </a:xfrm>
          <a:prstGeom prst="rect">
            <a:avLst/>
          </a:prstGeom>
        </p:spPr>
        <p:txBody>
          <a:bodyPr wrap="none">
            <a:spAutoFit/>
          </a:bodyPr>
          <a:lstStyle/>
          <a:p>
            <a:r>
              <a:rPr lang="it-IT" altLang="ko-KR" dirty="0" err="1" smtClean="0"/>
              <a:t>quadratic</a:t>
            </a:r>
            <a:r>
              <a:rPr lang="it-IT" altLang="ko-KR" dirty="0" smtClean="0"/>
              <a:t> </a:t>
            </a:r>
            <a:r>
              <a:rPr lang="ko-KR" altLang="it-IT" dirty="0" smtClean="0"/>
              <a:t>프로그래밍</a:t>
            </a:r>
            <a:r>
              <a:rPr lang="it-IT" altLang="ko-KR" dirty="0" smtClean="0"/>
              <a:t> </a:t>
            </a:r>
            <a:r>
              <a:rPr lang="ko-KR" altLang="en-US" dirty="0" smtClean="0"/>
              <a:t>이용하여 </a:t>
            </a:r>
            <a:r>
              <a:rPr lang="en-US" altLang="ko-KR" dirty="0" err="1" smtClean="0"/>
              <a:t>ai</a:t>
            </a:r>
            <a:r>
              <a:rPr lang="en-US" altLang="ko-KR" dirty="0" smtClean="0"/>
              <a:t> </a:t>
            </a:r>
            <a:r>
              <a:rPr lang="ko-KR" altLang="en-US" dirty="0" smtClean="0"/>
              <a:t>해 구함</a:t>
            </a:r>
            <a:endParaRPr lang="ko-KR" altLang="en-US" dirty="0"/>
          </a:p>
        </p:txBody>
      </p:sp>
      <p:sp>
        <p:nvSpPr>
          <p:cNvPr id="11" name="직사각형 10"/>
          <p:cNvSpPr/>
          <p:nvPr/>
        </p:nvSpPr>
        <p:spPr>
          <a:xfrm>
            <a:off x="7362771" y="826596"/>
            <a:ext cx="3544945" cy="646331"/>
          </a:xfrm>
          <a:prstGeom prst="rect">
            <a:avLst/>
          </a:prstGeom>
        </p:spPr>
        <p:txBody>
          <a:bodyPr wrap="none">
            <a:spAutoFit/>
          </a:bodyPr>
          <a:lstStyle/>
          <a:p>
            <a:r>
              <a:rPr lang="en-US" altLang="ko-KR" dirty="0" err="1" smtClean="0"/>
              <a:t>Lp</a:t>
            </a:r>
            <a:r>
              <a:rPr lang="en-US" altLang="ko-KR" dirty="0" smtClean="0"/>
              <a:t>(w, b, α)</a:t>
            </a:r>
            <a:r>
              <a:rPr lang="ko-KR" altLang="en-US" dirty="0" smtClean="0"/>
              <a:t>의 </a:t>
            </a:r>
            <a:r>
              <a:rPr lang="en-US" altLang="ko-KR" dirty="0" smtClean="0"/>
              <a:t>dual problem </a:t>
            </a:r>
            <a:r>
              <a:rPr lang="ko-KR" altLang="en-US" dirty="0" smtClean="0"/>
              <a:t>대신</a:t>
            </a:r>
          </a:p>
          <a:p>
            <a:r>
              <a:rPr lang="en-US" altLang="ko-KR" dirty="0" err="1" smtClean="0"/>
              <a:t>Ld</a:t>
            </a:r>
            <a:r>
              <a:rPr lang="en-US" altLang="ko-KR" dirty="0" smtClean="0"/>
              <a:t>(a)</a:t>
            </a:r>
            <a:r>
              <a:rPr lang="ko-KR" altLang="en-US" dirty="0" smtClean="0"/>
              <a:t>를 최적화</a:t>
            </a:r>
            <a:endParaRPr lang="ko-KR" altLang="en-US" dirty="0"/>
          </a:p>
        </p:txBody>
      </p:sp>
    </p:spTree>
    <p:extLst>
      <p:ext uri="{BB962C8B-B14F-4D97-AF65-F5344CB8AC3E}">
        <p14:creationId xmlns:p14="http://schemas.microsoft.com/office/powerpoint/2010/main" val="1407195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219853" y="254833"/>
            <a:ext cx="6495739" cy="328827"/>
          </a:xfrm>
        </p:spPr>
        <p:txBody>
          <a:bodyPr>
            <a:noAutofit/>
          </a:bodyPr>
          <a:lstStyle/>
          <a:p>
            <a:pPr algn="l"/>
            <a:r>
              <a:rPr lang="en-US" altLang="ko-KR" sz="2000" b="1" dirty="0"/>
              <a:t>2.3 </a:t>
            </a:r>
            <a:r>
              <a:rPr lang="nl-NL" altLang="ko-KR" sz="2000" b="1" dirty="0" smtClean="0"/>
              <a:t>Support vector machines</a:t>
            </a:r>
            <a:endParaRPr lang="en-US" altLang="ko-KR" sz="2000" b="1" dirty="0"/>
          </a:p>
        </p:txBody>
      </p:sp>
      <p:sp>
        <p:nvSpPr>
          <p:cNvPr id="6" name="직사각형 5"/>
          <p:cNvSpPr/>
          <p:nvPr/>
        </p:nvSpPr>
        <p:spPr>
          <a:xfrm>
            <a:off x="350483" y="771473"/>
            <a:ext cx="11680599" cy="923330"/>
          </a:xfrm>
          <a:prstGeom prst="rect">
            <a:avLst/>
          </a:prstGeom>
        </p:spPr>
        <p:txBody>
          <a:bodyPr wrap="square">
            <a:spAutoFit/>
          </a:bodyPr>
          <a:lstStyle/>
          <a:p>
            <a:r>
              <a:rPr lang="nl-NL" altLang="ko-KR" b="1" dirty="0" err="1" smtClean="0"/>
              <a:t>ratsgo</a:t>
            </a:r>
            <a:r>
              <a:rPr lang="nl-NL" altLang="ko-KR" b="1" dirty="0" smtClean="0"/>
              <a:t> </a:t>
            </a:r>
            <a:r>
              <a:rPr lang="ko-KR" altLang="en-US" b="1" dirty="0" smtClean="0"/>
              <a:t>블로그 참고</a:t>
            </a:r>
          </a:p>
          <a:p>
            <a:endParaRPr lang="ko-KR" altLang="en-US" b="1" dirty="0"/>
          </a:p>
          <a:p>
            <a:endParaRPr lang="nl-NL" altLang="ko-KR" b="1" dirty="0"/>
          </a:p>
        </p:txBody>
      </p:sp>
      <p:pic>
        <p:nvPicPr>
          <p:cNvPr id="7" name="그림 6"/>
          <p:cNvPicPr>
            <a:picLocks noChangeAspect="1"/>
          </p:cNvPicPr>
          <p:nvPr/>
        </p:nvPicPr>
        <p:blipFill rotWithShape="1">
          <a:blip r:embed="rId2">
            <a:extLst>
              <a:ext uri="{28A0092B-C50C-407E-A947-70E740481C1C}">
                <a14:useLocalDpi xmlns:a14="http://schemas.microsoft.com/office/drawing/2010/main" val="0"/>
              </a:ext>
            </a:extLst>
          </a:blip>
          <a:srcRect r="1935" b="56285"/>
          <a:stretch/>
        </p:blipFill>
        <p:spPr>
          <a:xfrm>
            <a:off x="251614" y="1564908"/>
            <a:ext cx="5051906" cy="1327307"/>
          </a:xfrm>
          <a:prstGeom prst="rect">
            <a:avLst/>
          </a:prstGeom>
        </p:spPr>
      </p:pic>
      <p:pic>
        <p:nvPicPr>
          <p:cNvPr id="8" name="그림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5373" y="1694803"/>
            <a:ext cx="5144269" cy="3347857"/>
          </a:xfrm>
          <a:prstGeom prst="rect">
            <a:avLst/>
          </a:prstGeom>
        </p:spPr>
      </p:pic>
      <p:pic>
        <p:nvPicPr>
          <p:cNvPr id="2" name="그림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561" y="3077191"/>
            <a:ext cx="4700959" cy="3584380"/>
          </a:xfrm>
          <a:prstGeom prst="rect">
            <a:avLst/>
          </a:prstGeom>
        </p:spPr>
      </p:pic>
    </p:spTree>
    <p:extLst>
      <p:ext uri="{BB962C8B-B14F-4D97-AF65-F5344CB8AC3E}">
        <p14:creationId xmlns:p14="http://schemas.microsoft.com/office/powerpoint/2010/main" val="8880823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219853" y="254833"/>
            <a:ext cx="6495739" cy="328827"/>
          </a:xfrm>
        </p:spPr>
        <p:txBody>
          <a:bodyPr>
            <a:noAutofit/>
          </a:bodyPr>
          <a:lstStyle/>
          <a:p>
            <a:pPr algn="l"/>
            <a:r>
              <a:rPr lang="en-US" altLang="ko-KR" sz="2000" b="1" dirty="0"/>
              <a:t>2.3 </a:t>
            </a:r>
            <a:r>
              <a:rPr lang="nl-NL" altLang="ko-KR" sz="2000" b="1" dirty="0" smtClean="0"/>
              <a:t>Support vector machines</a:t>
            </a:r>
            <a:endParaRPr lang="en-US" altLang="ko-KR" sz="2000" b="1"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317" y="1252219"/>
            <a:ext cx="5854377" cy="4247243"/>
          </a:xfrm>
          <a:prstGeom prst="rect">
            <a:avLst/>
          </a:prstGeom>
        </p:spPr>
      </p:pic>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6694" y="1252219"/>
            <a:ext cx="5677626" cy="3842294"/>
          </a:xfrm>
          <a:prstGeom prst="rect">
            <a:avLst/>
          </a:prstGeom>
        </p:spPr>
      </p:pic>
    </p:spTree>
    <p:extLst>
      <p:ext uri="{BB962C8B-B14F-4D97-AF65-F5344CB8AC3E}">
        <p14:creationId xmlns:p14="http://schemas.microsoft.com/office/powerpoint/2010/main" val="190352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219853" y="254833"/>
            <a:ext cx="6495739" cy="328827"/>
          </a:xfrm>
        </p:spPr>
        <p:txBody>
          <a:bodyPr>
            <a:noAutofit/>
          </a:bodyPr>
          <a:lstStyle/>
          <a:p>
            <a:pPr algn="l"/>
            <a:r>
              <a:rPr lang="en-US" altLang="ko-KR" sz="2000" b="1" dirty="0"/>
              <a:t>2.3 </a:t>
            </a:r>
            <a:r>
              <a:rPr lang="nl-NL" altLang="ko-KR" sz="2000" b="1" dirty="0" smtClean="0"/>
              <a:t>Support vector machines</a:t>
            </a:r>
            <a:endParaRPr lang="en-US" altLang="ko-KR" sz="2000" b="1" dirty="0"/>
          </a:p>
        </p:txBody>
      </p:sp>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853" y="1473926"/>
            <a:ext cx="6038689" cy="3816531"/>
          </a:xfrm>
          <a:prstGeom prst="rect">
            <a:avLst/>
          </a:prstGeom>
        </p:spPr>
      </p:pic>
      <p:sp>
        <p:nvSpPr>
          <p:cNvPr id="6" name="TextBox 5"/>
          <p:cNvSpPr txBox="1"/>
          <p:nvPr/>
        </p:nvSpPr>
        <p:spPr>
          <a:xfrm>
            <a:off x="463534" y="844127"/>
            <a:ext cx="9268884" cy="369332"/>
          </a:xfrm>
          <a:prstGeom prst="rect">
            <a:avLst/>
          </a:prstGeom>
          <a:noFill/>
        </p:spPr>
        <p:txBody>
          <a:bodyPr wrap="none" rtlCol="0">
            <a:spAutoFit/>
          </a:bodyPr>
          <a:lstStyle/>
          <a:p>
            <a:pPr marL="285750" indent="-285750">
              <a:buFont typeface="Arial" charset="0"/>
              <a:buChar char="•"/>
            </a:pPr>
            <a:r>
              <a:rPr lang="ko-KR" altLang="en-US" dirty="0" smtClean="0"/>
              <a:t>최대 마진 분류기의 한계점</a:t>
            </a:r>
            <a:r>
              <a:rPr lang="en-US" altLang="ko-KR" dirty="0" smtClean="0"/>
              <a:t>?</a:t>
            </a:r>
            <a:r>
              <a:rPr lang="ko-KR" altLang="en-US" dirty="0" smtClean="0"/>
              <a:t> </a:t>
            </a:r>
            <a:r>
              <a:rPr lang="ko-KR" altLang="en-US" dirty="0" smtClean="0"/>
              <a:t>다항식이나 </a:t>
            </a:r>
            <a:r>
              <a:rPr lang="ko-KR" altLang="en-US" dirty="0"/>
              <a:t>비선형 함수를 표현하는 변수를 </a:t>
            </a:r>
            <a:r>
              <a:rPr lang="ko-KR" altLang="en-US" dirty="0" smtClean="0"/>
              <a:t>사용한다면</a:t>
            </a:r>
            <a:r>
              <a:rPr lang="en-US" altLang="ko-KR" dirty="0" smtClean="0"/>
              <a:t>?</a:t>
            </a:r>
            <a:endParaRPr kumimoji="1" lang="ko-KR" altLang="en-US" dirty="0"/>
          </a:p>
        </p:txBody>
      </p:sp>
      <p:pic>
        <p:nvPicPr>
          <p:cNvPr id="7" name="그림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0693" y="1473926"/>
            <a:ext cx="6397616" cy="4507411"/>
          </a:xfrm>
          <a:prstGeom prst="rect">
            <a:avLst/>
          </a:prstGeom>
        </p:spPr>
      </p:pic>
    </p:spTree>
    <p:extLst>
      <p:ext uri="{BB962C8B-B14F-4D97-AF65-F5344CB8AC3E}">
        <p14:creationId xmlns:p14="http://schemas.microsoft.com/office/powerpoint/2010/main" val="5396364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219853" y="254833"/>
            <a:ext cx="6495739" cy="328827"/>
          </a:xfrm>
        </p:spPr>
        <p:txBody>
          <a:bodyPr>
            <a:noAutofit/>
          </a:bodyPr>
          <a:lstStyle/>
          <a:p>
            <a:pPr algn="l"/>
            <a:r>
              <a:rPr lang="en-US" altLang="ko-KR" sz="2000" b="1" dirty="0"/>
              <a:t>2.3 </a:t>
            </a:r>
            <a:r>
              <a:rPr lang="nl-NL" altLang="ko-KR" sz="2000" b="1" dirty="0" smtClean="0"/>
              <a:t>Support vector machines</a:t>
            </a:r>
            <a:endParaRPr lang="en-US" altLang="ko-KR" sz="2000" b="1" dirty="0"/>
          </a:p>
        </p:txBody>
      </p:sp>
      <p:sp>
        <p:nvSpPr>
          <p:cNvPr id="6" name="TextBox 5"/>
          <p:cNvSpPr txBox="1"/>
          <p:nvPr/>
        </p:nvSpPr>
        <p:spPr>
          <a:xfrm>
            <a:off x="463534" y="844127"/>
            <a:ext cx="6667210" cy="369332"/>
          </a:xfrm>
          <a:prstGeom prst="rect">
            <a:avLst/>
          </a:prstGeom>
          <a:noFill/>
        </p:spPr>
        <p:txBody>
          <a:bodyPr wrap="none" rtlCol="0">
            <a:spAutoFit/>
          </a:bodyPr>
          <a:lstStyle/>
          <a:p>
            <a:pPr marL="285750" indent="-285750">
              <a:buFont typeface="Arial" charset="0"/>
              <a:buChar char="•"/>
            </a:pPr>
            <a:r>
              <a:rPr lang="ko-KR" altLang="en-US" dirty="0" smtClean="0"/>
              <a:t>커널 함수 이용하여 </a:t>
            </a:r>
            <a:r>
              <a:rPr lang="ko-KR" altLang="en-US" dirty="0" smtClean="0"/>
              <a:t>고차원 </a:t>
            </a:r>
            <a:r>
              <a:rPr lang="ko-KR" altLang="en-US" dirty="0"/>
              <a:t>매핑 통해 비선형 문제를 선형화</a:t>
            </a:r>
            <a:endParaRPr kumimoji="1" lang="ko-KR" altLang="en-US"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185" y="1473926"/>
            <a:ext cx="6185626" cy="2412833"/>
          </a:xfrm>
          <a:prstGeom prst="rect">
            <a:avLst/>
          </a:prstGeom>
        </p:spPr>
      </p:pic>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6754" y="3703878"/>
            <a:ext cx="5731922" cy="2971241"/>
          </a:xfrm>
          <a:prstGeom prst="rect">
            <a:avLst/>
          </a:prstGeom>
        </p:spPr>
      </p:pic>
    </p:spTree>
    <p:extLst>
      <p:ext uri="{BB962C8B-B14F-4D97-AF65-F5344CB8AC3E}">
        <p14:creationId xmlns:p14="http://schemas.microsoft.com/office/powerpoint/2010/main" val="1091462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219853" y="254833"/>
            <a:ext cx="6495739" cy="328827"/>
          </a:xfrm>
        </p:spPr>
        <p:txBody>
          <a:bodyPr>
            <a:noAutofit/>
          </a:bodyPr>
          <a:lstStyle/>
          <a:p>
            <a:pPr algn="l"/>
            <a:r>
              <a:rPr lang="en-US" altLang="ko-KR" sz="2000" b="1" dirty="0" smtClean="0"/>
              <a:t>2.4</a:t>
            </a:r>
            <a:r>
              <a:rPr lang="ko-KR" altLang="en-US" sz="2000" b="1" dirty="0" smtClean="0"/>
              <a:t> </a:t>
            </a:r>
            <a:r>
              <a:rPr lang="en-US" altLang="ko-KR" sz="2000" b="1" dirty="0"/>
              <a:t>Logistic </a:t>
            </a:r>
            <a:r>
              <a:rPr lang="en-US" altLang="ko-KR" sz="2000" b="1" dirty="0" smtClean="0"/>
              <a:t>regression</a:t>
            </a:r>
            <a:endParaRPr lang="en-US" altLang="ko-KR" sz="2000" b="1" dirty="0"/>
          </a:p>
        </p:txBody>
      </p:sp>
      <p:sp>
        <p:nvSpPr>
          <p:cNvPr id="6" name="TextBox 5"/>
          <p:cNvSpPr txBox="1"/>
          <p:nvPr/>
        </p:nvSpPr>
        <p:spPr>
          <a:xfrm>
            <a:off x="359031" y="819063"/>
            <a:ext cx="11371415" cy="1754326"/>
          </a:xfrm>
          <a:prstGeom prst="rect">
            <a:avLst/>
          </a:prstGeom>
          <a:noFill/>
        </p:spPr>
        <p:txBody>
          <a:bodyPr wrap="square" rtlCol="0">
            <a:spAutoFit/>
          </a:bodyPr>
          <a:lstStyle/>
          <a:p>
            <a:pPr marL="285750" indent="-285750">
              <a:buFont typeface="Arial" charset="0"/>
              <a:buChar char="•"/>
            </a:pPr>
            <a:r>
              <a:rPr lang="en-US" altLang="ko-KR" dirty="0" smtClean="0"/>
              <a:t>Naive </a:t>
            </a:r>
            <a:r>
              <a:rPr lang="en-US" altLang="ko-KR" dirty="0"/>
              <a:t>Bayes</a:t>
            </a:r>
            <a:r>
              <a:rPr lang="ko-KR" altLang="en-US" dirty="0"/>
              <a:t>는 </a:t>
            </a:r>
            <a:r>
              <a:rPr lang="ko-KR" altLang="en-US" dirty="0" smtClean="0"/>
              <a:t>확률론적 방법</a:t>
            </a:r>
            <a:r>
              <a:rPr lang="en-US" altLang="ko-KR" dirty="0" smtClean="0"/>
              <a:t>, </a:t>
            </a:r>
            <a:r>
              <a:rPr lang="ko-KR" altLang="en-US" dirty="0" smtClean="0"/>
              <a:t>퍼셉트론 </a:t>
            </a:r>
            <a:r>
              <a:rPr lang="ko-KR" altLang="en-US" dirty="0"/>
              <a:t>및 </a:t>
            </a:r>
            <a:r>
              <a:rPr lang="en-US" altLang="ko-KR" dirty="0" smtClean="0"/>
              <a:t>SVM</a:t>
            </a:r>
            <a:r>
              <a:rPr lang="ko-KR" altLang="en-US" dirty="0" smtClean="0"/>
              <a:t>은 에러 </a:t>
            </a:r>
            <a:r>
              <a:rPr lang="ko-KR" altLang="en-US" dirty="0" smtClean="0"/>
              <a:t>중심의 알고리즘</a:t>
            </a:r>
            <a:r>
              <a:rPr lang="en-US" altLang="ko-KR" dirty="0" smtClean="0"/>
              <a:t>. </a:t>
            </a:r>
            <a:r>
              <a:rPr lang="ko-KR" altLang="en-US" dirty="0" smtClean="0"/>
              <a:t>학습 </a:t>
            </a:r>
            <a:r>
              <a:rPr lang="ko-KR" altLang="en-US" dirty="0"/>
              <a:t>목표는 </a:t>
            </a:r>
            <a:r>
              <a:rPr lang="ko-KR" altLang="en-US" dirty="0" smtClean="0"/>
              <a:t>훈련</a:t>
            </a:r>
            <a:r>
              <a:rPr lang="ko-KR" altLang="en-US" dirty="0" smtClean="0"/>
              <a:t> </a:t>
            </a:r>
            <a:r>
              <a:rPr lang="ko-KR" altLang="en-US" dirty="0"/>
              <a:t>데이터의 </a:t>
            </a:r>
            <a:r>
              <a:rPr lang="ko-KR" altLang="en-US" dirty="0" smtClean="0"/>
              <a:t>에러</a:t>
            </a:r>
            <a:r>
              <a:rPr lang="ko-KR" altLang="en-US" dirty="0" smtClean="0"/>
              <a:t> </a:t>
            </a:r>
            <a:r>
              <a:rPr lang="ko-KR" altLang="en-US" dirty="0"/>
              <a:t>수와 밀접하게 관련됩니다</a:t>
            </a:r>
            <a:r>
              <a:rPr lang="en-US" altLang="ko-KR" dirty="0"/>
              <a:t>. </a:t>
            </a:r>
            <a:r>
              <a:rPr lang="ko-KR" altLang="en-US" dirty="0" smtClean="0"/>
              <a:t>확률론적 </a:t>
            </a:r>
            <a:r>
              <a:rPr lang="ko-KR" altLang="en-US" dirty="0"/>
              <a:t>및 </a:t>
            </a:r>
            <a:r>
              <a:rPr lang="ko-KR" altLang="en-US" dirty="0" smtClean="0"/>
              <a:t>에러</a:t>
            </a:r>
            <a:r>
              <a:rPr lang="ko-KR" altLang="en-US" dirty="0" smtClean="0"/>
              <a:t>중심 </a:t>
            </a:r>
            <a:r>
              <a:rPr lang="ko-KR" altLang="en-US" dirty="0"/>
              <a:t>접근 방식에는 각각 이점이 있습니다</a:t>
            </a:r>
            <a:r>
              <a:rPr lang="en-US" altLang="ko-KR" dirty="0"/>
              <a:t>. </a:t>
            </a:r>
          </a:p>
          <a:p>
            <a:pPr marL="285750" indent="-285750">
              <a:buFont typeface="Arial" charset="0"/>
              <a:buChar char="•"/>
            </a:pPr>
            <a:r>
              <a:rPr lang="ko-KR" altLang="en-US" dirty="0"/>
              <a:t>로지스틱 회귀 분석은 차별 및 확률 분류 기준의 장점을 결합합니다</a:t>
            </a:r>
            <a:r>
              <a:rPr lang="en-US" altLang="ko-KR" dirty="0"/>
              <a:t>. </a:t>
            </a:r>
            <a:r>
              <a:rPr lang="ko-KR" altLang="en-US" dirty="0" smtClean="0"/>
              <a:t> </a:t>
            </a:r>
            <a:r>
              <a:rPr lang="en-US" altLang="ko-KR" dirty="0" smtClean="0"/>
              <a:t>P(X</a:t>
            </a:r>
            <a:r>
              <a:rPr lang="en-US" altLang="ko-KR" dirty="0"/>
              <a:t>, </a:t>
            </a:r>
            <a:r>
              <a:rPr lang="en-US" altLang="ko-KR" dirty="0" smtClean="0"/>
              <a:t>Y)</a:t>
            </a:r>
            <a:r>
              <a:rPr lang="ko-KR" altLang="en-US" dirty="0" smtClean="0"/>
              <a:t>에서 </a:t>
            </a:r>
            <a:r>
              <a:rPr lang="ko-KR" altLang="en-US" dirty="0"/>
              <a:t>시작하는 </a:t>
            </a:r>
            <a:r>
              <a:rPr lang="en-US" altLang="ko-KR" dirty="0" smtClean="0"/>
              <a:t>Na</a:t>
            </a:r>
            <a:r>
              <a:rPr lang="en-US" altLang="ko-KR" dirty="0"/>
              <a:t>i</a:t>
            </a:r>
            <a:r>
              <a:rPr lang="en-US" altLang="ko-KR" dirty="0" smtClean="0"/>
              <a:t>ve </a:t>
            </a:r>
            <a:r>
              <a:rPr lang="en-US" altLang="ko-KR" dirty="0"/>
              <a:t>Bayes</a:t>
            </a:r>
            <a:r>
              <a:rPr lang="ko-KR" altLang="en-US" dirty="0"/>
              <a:t>와는 달리</a:t>
            </a:r>
            <a:r>
              <a:rPr lang="en-US" altLang="ko-KR" dirty="0"/>
              <a:t>, </a:t>
            </a:r>
            <a:r>
              <a:rPr lang="ko-KR" altLang="en-US" dirty="0"/>
              <a:t>로지스틱 회귀는 원하는 조건부 확률 </a:t>
            </a:r>
            <a:r>
              <a:rPr lang="en-US" altLang="ko-KR" dirty="0" smtClean="0"/>
              <a:t>p(Y </a:t>
            </a:r>
            <a:r>
              <a:rPr lang="en-US" altLang="ko-KR" dirty="0"/>
              <a:t>| </a:t>
            </a:r>
            <a:r>
              <a:rPr lang="en-US" altLang="ko-KR" dirty="0" smtClean="0"/>
              <a:t>X)</a:t>
            </a:r>
            <a:r>
              <a:rPr lang="ko-KR" altLang="en-US" dirty="0" smtClean="0"/>
              <a:t>를 </a:t>
            </a:r>
            <a:r>
              <a:rPr lang="ko-KR" altLang="en-US" dirty="0"/>
              <a:t>직접 </a:t>
            </a:r>
            <a:r>
              <a:rPr lang="ko-KR" altLang="en-US" dirty="0" smtClean="0"/>
              <a:t>정</a:t>
            </a:r>
            <a:r>
              <a:rPr lang="ko-KR" altLang="en-US" dirty="0" smtClean="0"/>
              <a:t>의함</a:t>
            </a:r>
            <a:r>
              <a:rPr lang="en-US" altLang="ko-KR" dirty="0" smtClean="0"/>
              <a:t>,</a:t>
            </a:r>
            <a:r>
              <a:rPr lang="ko-KR" altLang="en-US" dirty="0" smtClean="0"/>
              <a:t> </a:t>
            </a:r>
            <a:r>
              <a:rPr lang="en-US" altLang="ko-KR" dirty="0" err="1" smtClean="0"/>
              <a:t>exp</a:t>
            </a:r>
            <a:r>
              <a:rPr lang="ko-KR" altLang="en-US" dirty="0" smtClean="0"/>
              <a:t> 함수를 구하여 </a:t>
            </a:r>
            <a:r>
              <a:rPr lang="mr-IN" altLang="ko-KR" dirty="0" err="1"/>
              <a:t>exp</a:t>
            </a:r>
            <a:r>
              <a:rPr lang="mr-IN" altLang="ko-KR" dirty="0"/>
              <a:t> (</a:t>
            </a:r>
            <a:r>
              <a:rPr lang="mr-IN" altLang="ko-KR" dirty="0" err="1"/>
              <a:t>θ</a:t>
            </a:r>
            <a:r>
              <a:rPr lang="mr-IN" altLang="ko-KR" dirty="0"/>
              <a:t> · </a:t>
            </a:r>
            <a:r>
              <a:rPr lang="mr-IN" altLang="ko-KR" dirty="0" err="1"/>
              <a:t>f</a:t>
            </a:r>
            <a:r>
              <a:rPr lang="mr-IN" altLang="ko-KR" dirty="0"/>
              <a:t> (</a:t>
            </a:r>
            <a:r>
              <a:rPr lang="mr-IN" altLang="ko-KR" dirty="0" err="1"/>
              <a:t>x</a:t>
            </a:r>
            <a:r>
              <a:rPr lang="mr-IN" altLang="ko-KR" dirty="0"/>
              <a:t>, </a:t>
            </a:r>
            <a:r>
              <a:rPr lang="mr-IN" altLang="ko-KR" dirty="0" err="1"/>
              <a:t>y</a:t>
            </a:r>
            <a:r>
              <a:rPr lang="mr-IN" altLang="ko-KR" dirty="0" smtClean="0"/>
              <a:t>))</a:t>
            </a:r>
            <a:r>
              <a:rPr lang="ko-KR" altLang="en-US" dirty="0" smtClean="0"/>
              <a:t> 얻은 다음</a:t>
            </a:r>
            <a:r>
              <a:rPr lang="en-US" altLang="ko-KR" dirty="0" smtClean="0"/>
              <a:t>,</a:t>
            </a:r>
            <a:r>
              <a:rPr lang="ko-KR" altLang="en-US" dirty="0" smtClean="0"/>
              <a:t> 모든 가능한 레이블을 정규화 하여 조건부 확률을 구함</a:t>
            </a:r>
            <a:r>
              <a:rPr lang="en-US" altLang="ko-KR" dirty="0" smtClean="0"/>
              <a:t>,</a:t>
            </a:r>
            <a:r>
              <a:rPr lang="ko-KR" altLang="en-US" dirty="0" smtClean="0"/>
              <a:t> </a:t>
            </a:r>
            <a:r>
              <a:rPr lang="ko-KR" altLang="en-US" dirty="0"/>
              <a:t>제로 원 및 힌지 손실과의 주요 차이점은 </a:t>
            </a:r>
            <a:r>
              <a:rPr lang="ko-KR" altLang="en-US" dirty="0" smtClean="0"/>
              <a:t>손실이 </a:t>
            </a:r>
            <a:r>
              <a:rPr lang="ko-KR" altLang="en-US" dirty="0"/>
              <a:t>결코 </a:t>
            </a:r>
            <a:r>
              <a:rPr lang="en-US" altLang="ko-KR" dirty="0"/>
              <a:t>0</a:t>
            </a:r>
            <a:r>
              <a:rPr lang="ko-KR" altLang="en-US" dirty="0"/>
              <a:t>이 아니라는 것</a:t>
            </a:r>
            <a:endParaRPr lang="en-US" altLang="ko-KR" dirty="0"/>
          </a:p>
        </p:txBody>
      </p:sp>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300" y="2735087"/>
            <a:ext cx="6528748" cy="2446591"/>
          </a:xfrm>
          <a:prstGeom prst="rect">
            <a:avLst/>
          </a:prstGeom>
        </p:spPr>
      </p:pic>
      <p:sp>
        <p:nvSpPr>
          <p:cNvPr id="2" name="직사각형 1"/>
          <p:cNvSpPr/>
          <p:nvPr/>
        </p:nvSpPr>
        <p:spPr>
          <a:xfrm>
            <a:off x="359031" y="5417795"/>
            <a:ext cx="10955626" cy="1200329"/>
          </a:xfrm>
          <a:prstGeom prst="rect">
            <a:avLst/>
          </a:prstGeom>
        </p:spPr>
        <p:txBody>
          <a:bodyPr wrap="square">
            <a:spAutoFit/>
          </a:bodyPr>
          <a:lstStyle/>
          <a:p>
            <a:pPr marL="285750" indent="-285750">
              <a:buFont typeface="Arial" charset="0"/>
              <a:buChar char="•"/>
            </a:pPr>
            <a:r>
              <a:rPr lang="ko-KR" altLang="en-US" dirty="0">
                <a:solidFill>
                  <a:srgbClr val="222222"/>
                </a:solidFill>
                <a:latin typeface="Arial" charset="0"/>
              </a:rPr>
              <a:t>로지스틱 회귀에서는 </a:t>
            </a:r>
            <a:r>
              <a:rPr lang="ko-KR" altLang="en-US" dirty="0" smtClean="0">
                <a:solidFill>
                  <a:srgbClr val="222222"/>
                </a:solidFill>
                <a:latin typeface="Arial" charset="0"/>
              </a:rPr>
              <a:t>최소화하는 </a:t>
            </a:r>
            <a:r>
              <a:rPr lang="ko-KR" altLang="en-US" dirty="0">
                <a:solidFill>
                  <a:srgbClr val="222222"/>
                </a:solidFill>
                <a:latin typeface="Arial" charset="0"/>
              </a:rPr>
              <a:t>닫힌 형태</a:t>
            </a:r>
            <a:r>
              <a:rPr lang="en-US" altLang="ko-KR" dirty="0">
                <a:solidFill>
                  <a:srgbClr val="222222"/>
                </a:solidFill>
                <a:latin typeface="Arial" charset="0"/>
              </a:rPr>
              <a:t>(</a:t>
            </a:r>
            <a:r>
              <a:rPr lang="en-US" altLang="ko-KR" dirty="0">
                <a:solidFill>
                  <a:srgbClr val="663366"/>
                </a:solidFill>
                <a:latin typeface="Arial" charset="0"/>
                <a:hlinkClick r:id="rId3" tooltip="en:closed-form expression"/>
              </a:rPr>
              <a:t>closed-form expression</a:t>
            </a:r>
            <a:r>
              <a:rPr lang="en-US" altLang="ko-KR" dirty="0">
                <a:solidFill>
                  <a:srgbClr val="222222"/>
                </a:solidFill>
                <a:latin typeface="Arial" charset="0"/>
              </a:rPr>
              <a:t>)</a:t>
            </a:r>
            <a:r>
              <a:rPr lang="ko-KR" altLang="en-US" dirty="0">
                <a:solidFill>
                  <a:srgbClr val="222222"/>
                </a:solidFill>
                <a:latin typeface="Arial" charset="0"/>
              </a:rPr>
              <a:t>를 바로 구하는 것이 </a:t>
            </a:r>
            <a:r>
              <a:rPr lang="ko-KR" altLang="en-US" dirty="0" smtClean="0">
                <a:solidFill>
                  <a:srgbClr val="222222"/>
                </a:solidFill>
                <a:latin typeface="Arial" charset="0"/>
              </a:rPr>
              <a:t>불가능</a:t>
            </a:r>
            <a:r>
              <a:rPr lang="en-US" altLang="ko-KR" dirty="0" smtClean="0">
                <a:solidFill>
                  <a:srgbClr val="222222"/>
                </a:solidFill>
                <a:latin typeface="Arial" charset="0"/>
              </a:rPr>
              <a:t>. </a:t>
            </a:r>
            <a:endParaRPr lang="ko-KR" altLang="en-US" dirty="0" smtClean="0">
              <a:solidFill>
                <a:srgbClr val="222222"/>
              </a:solidFill>
              <a:latin typeface="Arial" charset="0"/>
            </a:endParaRPr>
          </a:p>
          <a:p>
            <a:pPr marL="285750" indent="-285750">
              <a:buFont typeface="Arial" charset="0"/>
              <a:buChar char="•"/>
            </a:pPr>
            <a:r>
              <a:rPr lang="ko-KR" altLang="en-US" dirty="0" smtClean="0">
                <a:solidFill>
                  <a:srgbClr val="222222"/>
                </a:solidFill>
                <a:latin typeface="Arial" charset="0"/>
              </a:rPr>
              <a:t>반복 </a:t>
            </a:r>
            <a:r>
              <a:rPr lang="ko-KR" altLang="en-US" dirty="0">
                <a:solidFill>
                  <a:srgbClr val="222222"/>
                </a:solidFill>
                <a:latin typeface="Arial" charset="0"/>
              </a:rPr>
              <a:t>처리</a:t>
            </a:r>
            <a:r>
              <a:rPr lang="en-US" altLang="ko-KR" dirty="0">
                <a:solidFill>
                  <a:srgbClr val="222222"/>
                </a:solidFill>
                <a:latin typeface="Arial" charset="0"/>
              </a:rPr>
              <a:t>(iterative process)</a:t>
            </a:r>
            <a:r>
              <a:rPr lang="ko-KR" altLang="en-US" dirty="0">
                <a:solidFill>
                  <a:srgbClr val="222222"/>
                </a:solidFill>
                <a:latin typeface="Arial" charset="0"/>
              </a:rPr>
              <a:t>를 통해 계수를 추정하는데</a:t>
            </a:r>
            <a:r>
              <a:rPr lang="en-US" altLang="ko-KR" dirty="0">
                <a:solidFill>
                  <a:srgbClr val="222222"/>
                </a:solidFill>
                <a:latin typeface="Arial" charset="0"/>
              </a:rPr>
              <a:t>, </a:t>
            </a:r>
            <a:r>
              <a:rPr lang="ko-KR" altLang="en-US" dirty="0">
                <a:solidFill>
                  <a:srgbClr val="222222"/>
                </a:solidFill>
                <a:latin typeface="Arial" charset="0"/>
              </a:rPr>
              <a:t>이 과정은 임의의 계수에서 시작하여 해당 계수를 반복적으로 수정해가면서 결과 모델이 개선되는지를 </a:t>
            </a:r>
            <a:r>
              <a:rPr lang="ko-KR" altLang="en-US" dirty="0" smtClean="0">
                <a:solidFill>
                  <a:srgbClr val="222222"/>
                </a:solidFill>
                <a:latin typeface="Arial" charset="0"/>
              </a:rPr>
              <a:t>확인한다</a:t>
            </a:r>
            <a:r>
              <a:rPr lang="en-US" altLang="ko-KR" dirty="0" smtClean="0">
                <a:solidFill>
                  <a:srgbClr val="222222"/>
                </a:solidFill>
                <a:latin typeface="Arial" charset="0"/>
              </a:rPr>
              <a:t>,</a:t>
            </a:r>
            <a:r>
              <a:rPr lang="ko-KR" altLang="en-US" dirty="0" smtClean="0">
                <a:solidFill>
                  <a:srgbClr val="222222"/>
                </a:solidFill>
                <a:latin typeface="Arial" charset="0"/>
              </a:rPr>
              <a:t> </a:t>
            </a:r>
            <a:r>
              <a:rPr lang="ko-KR" altLang="en-US" dirty="0" smtClean="0">
                <a:solidFill>
                  <a:srgbClr val="222222"/>
                </a:solidFill>
                <a:latin typeface="Arial" charset="0"/>
              </a:rPr>
              <a:t>그리고 </a:t>
            </a:r>
            <a:r>
              <a:rPr lang="ko-KR" altLang="en-US" dirty="0">
                <a:solidFill>
                  <a:srgbClr val="222222"/>
                </a:solidFill>
                <a:latin typeface="Arial" charset="0"/>
              </a:rPr>
              <a:t>그 결과가 수렴할 때까지 모델의 개선을 반복함으로써 최종적으로 계수를 구할 수 있다</a:t>
            </a:r>
            <a:r>
              <a:rPr lang="en-US" altLang="ko-KR" dirty="0">
                <a:solidFill>
                  <a:srgbClr val="222222"/>
                </a:solidFill>
                <a:latin typeface="Arial" charset="0"/>
              </a:rPr>
              <a:t>.</a:t>
            </a:r>
            <a:endParaRPr lang="ko-KR" altLang="en-US" dirty="0"/>
          </a:p>
        </p:txBody>
      </p:sp>
      <p:sp>
        <p:nvSpPr>
          <p:cNvPr id="3" name="TextBox 2"/>
          <p:cNvSpPr txBox="1"/>
          <p:nvPr/>
        </p:nvSpPr>
        <p:spPr>
          <a:xfrm>
            <a:off x="7264048" y="3589051"/>
            <a:ext cx="4927952" cy="738664"/>
          </a:xfrm>
          <a:prstGeom prst="rect">
            <a:avLst/>
          </a:prstGeom>
          <a:noFill/>
        </p:spPr>
        <p:txBody>
          <a:bodyPr wrap="none" rtlCol="0">
            <a:spAutoFit/>
          </a:bodyPr>
          <a:lstStyle/>
          <a:p>
            <a:r>
              <a:rPr kumimoji="1" lang="ko-KR" altLang="en-US" sz="1400" dirty="0" smtClean="0"/>
              <a:t>가능도</a:t>
            </a:r>
            <a:r>
              <a:rPr kumimoji="1" lang="en-US" altLang="ko-KR" sz="1400" dirty="0" smtClean="0"/>
              <a:t>(</a:t>
            </a:r>
            <a:r>
              <a:rPr kumimoji="1" lang="ko-KR" altLang="en-US" sz="1400" dirty="0" smtClean="0"/>
              <a:t>데이터의 상황이 나올 확률</a:t>
            </a:r>
            <a:r>
              <a:rPr kumimoji="1" lang="en-US" altLang="ko-KR" sz="1400" dirty="0" smtClean="0"/>
              <a:t>)</a:t>
            </a:r>
            <a:r>
              <a:rPr kumimoji="1" lang="ko-KR" altLang="en-US" sz="1400" dirty="0" smtClean="0"/>
              <a:t>이 </a:t>
            </a:r>
            <a:r>
              <a:rPr kumimoji="1" lang="en-US" altLang="ko-KR" sz="1400" dirty="0" smtClean="0"/>
              <a:t>instance</a:t>
            </a:r>
            <a:r>
              <a:rPr kumimoji="1" lang="ko-KR" altLang="en-US" sz="1400" dirty="0" smtClean="0"/>
              <a:t>별로 다 나옴</a:t>
            </a:r>
          </a:p>
          <a:p>
            <a:r>
              <a:rPr kumimoji="1" lang="ko-KR" altLang="en-US" sz="1400" dirty="0" smtClean="0"/>
              <a:t>그것들을 다 곱하면 </a:t>
            </a:r>
            <a:r>
              <a:rPr kumimoji="1" lang="en-US" altLang="ko-KR" sz="1400" dirty="0" smtClean="0"/>
              <a:t>likelihood</a:t>
            </a:r>
          </a:p>
          <a:p>
            <a:r>
              <a:rPr kumimoji="1" lang="ko-KR" altLang="en-US" sz="1400" dirty="0" smtClean="0"/>
              <a:t>이것을 최소로 하는 </a:t>
            </a:r>
            <a:r>
              <a:rPr lang="mr-IN" altLang="ko-KR" sz="1400" dirty="0" err="1" smtClean="0"/>
              <a:t>θ</a:t>
            </a:r>
            <a:r>
              <a:rPr lang="ko-KR" altLang="en-US" sz="1400" dirty="0" smtClean="0"/>
              <a:t>를 찾자</a:t>
            </a:r>
            <a:endParaRPr kumimoji="1" lang="ko-KR" altLang="en-US" sz="1400" dirty="0"/>
          </a:p>
        </p:txBody>
      </p:sp>
    </p:spTree>
    <p:extLst>
      <p:ext uri="{BB962C8B-B14F-4D97-AF65-F5344CB8AC3E}">
        <p14:creationId xmlns:p14="http://schemas.microsoft.com/office/powerpoint/2010/main" val="16394358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219853" y="254833"/>
            <a:ext cx="6495739" cy="328827"/>
          </a:xfrm>
        </p:spPr>
        <p:txBody>
          <a:bodyPr>
            <a:noAutofit/>
          </a:bodyPr>
          <a:lstStyle/>
          <a:p>
            <a:pPr algn="l"/>
            <a:r>
              <a:rPr lang="en-US" altLang="ko-KR" sz="2000" b="1" dirty="0"/>
              <a:t>2.5 Optimization</a:t>
            </a:r>
          </a:p>
        </p:txBody>
      </p:sp>
      <p:sp>
        <p:nvSpPr>
          <p:cNvPr id="6" name="TextBox 5"/>
          <p:cNvSpPr txBox="1"/>
          <p:nvPr/>
        </p:nvSpPr>
        <p:spPr>
          <a:xfrm>
            <a:off x="359031" y="819063"/>
            <a:ext cx="11371415" cy="4524315"/>
          </a:xfrm>
          <a:prstGeom prst="rect">
            <a:avLst/>
          </a:prstGeom>
          <a:noFill/>
        </p:spPr>
        <p:txBody>
          <a:bodyPr wrap="square" rtlCol="0">
            <a:spAutoFit/>
          </a:bodyPr>
          <a:lstStyle/>
          <a:p>
            <a:pPr marL="285750" indent="-285750">
              <a:buFont typeface="Arial" charset="0"/>
              <a:buChar char="•"/>
            </a:pPr>
            <a:r>
              <a:rPr lang="en-US" altLang="ko-KR" dirty="0" smtClean="0"/>
              <a:t>Na</a:t>
            </a:r>
            <a:r>
              <a:rPr lang="en-US" altLang="ko-KR" dirty="0"/>
              <a:t>i</a:t>
            </a:r>
            <a:r>
              <a:rPr lang="en-US" altLang="ko-KR" dirty="0" smtClean="0"/>
              <a:t>ve </a:t>
            </a:r>
            <a:r>
              <a:rPr lang="en-US" altLang="ko-KR" dirty="0"/>
              <a:t>Bayes</a:t>
            </a:r>
            <a:r>
              <a:rPr lang="ko-KR" altLang="en-US" dirty="0"/>
              <a:t>에서 </a:t>
            </a:r>
            <a:r>
              <a:rPr lang="ko-KR" altLang="en-US" dirty="0" smtClean="0"/>
              <a:t>목적은</a:t>
            </a:r>
            <a:r>
              <a:rPr lang="en-US" altLang="ko-KR" dirty="0" smtClean="0"/>
              <a:t> log </a:t>
            </a:r>
            <a:r>
              <a:rPr lang="en-US" altLang="ko-KR" dirty="0"/>
              <a:t>p (x (1 : N), y (1 : N</a:t>
            </a:r>
            <a:r>
              <a:rPr lang="en-US" altLang="ko-KR" dirty="0" smtClean="0"/>
              <a:t>)). </a:t>
            </a:r>
            <a:r>
              <a:rPr lang="ko-KR" altLang="en-US" dirty="0"/>
              <a:t>최대 우도 추정은 </a:t>
            </a:r>
            <a:r>
              <a:rPr lang="en-US" altLang="ko-KR" dirty="0" err="1"/>
              <a:t>θ</a:t>
            </a:r>
            <a:r>
              <a:rPr lang="ko-KR" altLang="en-US" dirty="0"/>
              <a:t>에 대한 닫힌 형태의 해를 </a:t>
            </a:r>
            <a:r>
              <a:rPr lang="ko-KR" altLang="en-US" dirty="0" smtClean="0"/>
              <a:t>산출</a:t>
            </a:r>
            <a:r>
              <a:rPr lang="en-US" altLang="ko-KR" dirty="0" smtClean="0"/>
              <a:t>. </a:t>
            </a:r>
          </a:p>
          <a:p>
            <a:pPr marL="285750" indent="-285750">
              <a:buFont typeface="Arial" charset="0"/>
              <a:buChar char="•"/>
            </a:pPr>
            <a:r>
              <a:rPr lang="en-US" altLang="ko-KR" dirty="0" smtClean="0"/>
              <a:t>SVM</a:t>
            </a:r>
            <a:r>
              <a:rPr lang="ko-KR" altLang="en-US" dirty="0" smtClean="0"/>
              <a:t>에서 </a:t>
            </a:r>
            <a:r>
              <a:rPr lang="ko-KR" altLang="en-US" dirty="0"/>
              <a:t>목표는 정규화 된 마진 </a:t>
            </a:r>
            <a:r>
              <a:rPr lang="en-US" altLang="ko-KR" dirty="0" smtClean="0"/>
              <a:t>, </a:t>
            </a:r>
            <a:r>
              <a:rPr lang="ko-KR" altLang="en-US" dirty="0" smtClean="0"/>
              <a:t>닫힌 </a:t>
            </a:r>
            <a:r>
              <a:rPr lang="ko-KR" altLang="en-US" dirty="0"/>
              <a:t>형식의 솔루션은 없지만 목적은 </a:t>
            </a:r>
            <a:r>
              <a:rPr lang="ko-KR" altLang="en-US" dirty="0" smtClean="0"/>
              <a:t>볼</a:t>
            </a:r>
            <a:r>
              <a:rPr lang="ko-KR" altLang="en-US" dirty="0" smtClean="0"/>
              <a:t>록 함수</a:t>
            </a:r>
            <a:r>
              <a:rPr lang="en-US" altLang="ko-KR" dirty="0" smtClean="0"/>
              <a:t>. </a:t>
            </a:r>
            <a:endParaRPr lang="ko-KR" altLang="en-US" dirty="0" smtClean="0"/>
          </a:p>
          <a:p>
            <a:pPr marL="285750" indent="-285750">
              <a:buFont typeface="Arial" charset="0"/>
              <a:buChar char="•"/>
            </a:pPr>
            <a:r>
              <a:rPr lang="ko-KR" altLang="en-US" dirty="0" smtClean="0"/>
              <a:t>퍼셉트론 알고리즘은 </a:t>
            </a:r>
            <a:r>
              <a:rPr lang="en-US" altLang="ko-KR" dirty="0" smtClean="0"/>
              <a:t>SVM</a:t>
            </a:r>
            <a:r>
              <a:rPr lang="ko-KR" altLang="en-US" dirty="0" smtClean="0"/>
              <a:t>과 유사하지만 </a:t>
            </a:r>
            <a:r>
              <a:rPr lang="ko-KR" altLang="en-US" dirty="0" smtClean="0"/>
              <a:t>목적을 최소화</a:t>
            </a:r>
            <a:endParaRPr lang="ko-KR" altLang="en-US" dirty="0"/>
          </a:p>
          <a:p>
            <a:pPr marL="285750" indent="-285750">
              <a:buFont typeface="Arial" charset="0"/>
              <a:buChar char="•"/>
            </a:pPr>
            <a:r>
              <a:rPr lang="ko-KR" altLang="en-US" dirty="0" smtClean="0"/>
              <a:t>로지스틱 </a:t>
            </a:r>
            <a:r>
              <a:rPr lang="ko-KR" altLang="en-US" dirty="0"/>
              <a:t>회귀 분석에서 목적은 </a:t>
            </a:r>
            <a:r>
              <a:rPr lang="ko-KR" altLang="en-US" dirty="0" smtClean="0"/>
              <a:t>정규화된 </a:t>
            </a:r>
            <a:r>
              <a:rPr lang="ko-KR" altLang="en-US" dirty="0"/>
              <a:t>음의 대수 우도입니다</a:t>
            </a:r>
            <a:r>
              <a:rPr lang="en-US" altLang="ko-KR" dirty="0"/>
              <a:t>. </a:t>
            </a:r>
            <a:r>
              <a:rPr lang="ko-KR" altLang="en-US" dirty="0"/>
              <a:t>다시 말하면</a:t>
            </a:r>
            <a:r>
              <a:rPr lang="en-US" altLang="ko-KR" dirty="0"/>
              <a:t>, </a:t>
            </a:r>
            <a:r>
              <a:rPr lang="ko-KR" altLang="en-US" dirty="0"/>
              <a:t>닫힌 형식의 해는 없지만 목적은 볼록합니다</a:t>
            </a:r>
            <a:r>
              <a:rPr lang="en-US" altLang="ko-KR" dirty="0" smtClean="0"/>
              <a:t>.</a:t>
            </a:r>
            <a:endParaRPr lang="ko-KR" altLang="en-US" dirty="0" smtClean="0"/>
          </a:p>
          <a:p>
            <a:endParaRPr lang="ko-KR" altLang="en-US" dirty="0" smtClean="0"/>
          </a:p>
          <a:p>
            <a:pPr marL="285750" indent="-285750">
              <a:buFont typeface="Arial" charset="0"/>
              <a:buChar char="•"/>
            </a:pPr>
            <a:r>
              <a:rPr lang="ko-KR" altLang="en-US" dirty="0" smtClean="0"/>
              <a:t>도메인 </a:t>
            </a:r>
            <a:r>
              <a:rPr lang="ko-KR" altLang="en-US" dirty="0"/>
              <a:t>전문가의 임무는 목적 함수를 설계하는 것입니다</a:t>
            </a:r>
            <a:r>
              <a:rPr lang="en-US" altLang="ko-KR" dirty="0"/>
              <a:t>. </a:t>
            </a:r>
            <a:r>
              <a:rPr lang="ko-KR" altLang="en-US" dirty="0"/>
              <a:t>또는 더 일반적으로는 문제의 모델입니다</a:t>
            </a:r>
            <a:r>
              <a:rPr lang="en-US" altLang="ko-KR" dirty="0"/>
              <a:t>. </a:t>
            </a:r>
            <a:endParaRPr lang="ko-KR" altLang="en-US" dirty="0" smtClean="0"/>
          </a:p>
          <a:p>
            <a:pPr marL="285750" indent="-285750">
              <a:buFont typeface="Arial" charset="0"/>
              <a:buChar char="•"/>
            </a:pPr>
            <a:r>
              <a:rPr lang="ko-KR" altLang="en-US" dirty="0" smtClean="0"/>
              <a:t>모델에 </a:t>
            </a:r>
            <a:r>
              <a:rPr lang="ko-KR" altLang="en-US" dirty="0"/>
              <a:t>특정 </a:t>
            </a:r>
            <a:r>
              <a:rPr lang="ko-KR" altLang="en-US" dirty="0" smtClean="0"/>
              <a:t>특성이</a:t>
            </a:r>
            <a:r>
              <a:rPr lang="ko-KR" altLang="en-US" dirty="0" smtClean="0"/>
              <a:t> </a:t>
            </a:r>
            <a:r>
              <a:rPr lang="ko-KR" altLang="en-US" dirty="0" smtClean="0"/>
              <a:t>있는 </a:t>
            </a:r>
            <a:r>
              <a:rPr lang="ko-KR" altLang="en-US" dirty="0"/>
              <a:t>경우 일반 최적화 알고리즘을 사용하여 솔루션을 찾을 수 </a:t>
            </a:r>
            <a:r>
              <a:rPr lang="ko-KR" altLang="en-US" dirty="0" smtClean="0"/>
              <a:t>있</a:t>
            </a:r>
            <a:r>
              <a:rPr lang="ko-KR" altLang="en-US" dirty="0" smtClean="0"/>
              <a:t>음</a:t>
            </a:r>
            <a:r>
              <a:rPr lang="en-US" altLang="ko-KR" dirty="0" smtClean="0"/>
              <a:t>. </a:t>
            </a:r>
            <a:endParaRPr lang="ko-KR" altLang="en-US" dirty="0" smtClean="0"/>
          </a:p>
          <a:p>
            <a:pPr marL="285750" indent="-285750">
              <a:buFont typeface="Arial" charset="0"/>
              <a:buChar char="•"/>
            </a:pPr>
            <a:r>
              <a:rPr lang="ko-KR" altLang="en-US" dirty="0" smtClean="0"/>
              <a:t>특히</a:t>
            </a:r>
            <a:r>
              <a:rPr lang="en-US" altLang="ko-KR" dirty="0"/>
              <a:t>, </a:t>
            </a:r>
            <a:r>
              <a:rPr lang="ko-KR" altLang="en-US" dirty="0"/>
              <a:t>목적 함수가 미분 가능하면</a:t>
            </a:r>
            <a:r>
              <a:rPr lang="en-US" altLang="ko-KR" dirty="0"/>
              <a:t>, </a:t>
            </a:r>
            <a:r>
              <a:rPr lang="ko-KR" altLang="en-US" dirty="0"/>
              <a:t>그래디언트 기반 최적화가 사용될 수있다</a:t>
            </a:r>
            <a:r>
              <a:rPr lang="en-US" altLang="ko-KR" dirty="0"/>
              <a:t>. </a:t>
            </a:r>
            <a:r>
              <a:rPr lang="ko-KR" altLang="en-US" dirty="0"/>
              <a:t>또한 볼록형이라면 그라디언트 기반 최적화가 </a:t>
            </a:r>
            <a:r>
              <a:rPr lang="ko-KR" altLang="en-US" dirty="0" smtClean="0"/>
              <a:t>전역적으로 </a:t>
            </a:r>
            <a:r>
              <a:rPr lang="ko-KR" altLang="en-US" dirty="0"/>
              <a:t>최적의 솔루션을 찾도록 보장됩니다</a:t>
            </a:r>
            <a:r>
              <a:rPr lang="en-US" altLang="ko-KR" dirty="0"/>
              <a:t>. </a:t>
            </a:r>
            <a:endParaRPr lang="ko-KR" altLang="en-US" dirty="0" smtClean="0"/>
          </a:p>
          <a:p>
            <a:pPr marL="285750" indent="-285750">
              <a:buFont typeface="Arial" charset="0"/>
              <a:buChar char="•"/>
            </a:pPr>
            <a:r>
              <a:rPr lang="en-US" altLang="ko-KR" dirty="0" smtClean="0"/>
              <a:t>SVM</a:t>
            </a:r>
            <a:r>
              <a:rPr lang="ko-KR" altLang="en-US" dirty="0" smtClean="0"/>
              <a:t>과 </a:t>
            </a:r>
            <a:r>
              <a:rPr lang="ko-KR" altLang="en-US" dirty="0" smtClean="0"/>
              <a:t>로지스틱 </a:t>
            </a:r>
            <a:r>
              <a:rPr lang="ko-KR" altLang="en-US" dirty="0"/>
              <a:t>회귀 </a:t>
            </a:r>
            <a:r>
              <a:rPr lang="en-US" altLang="ko-KR" dirty="0"/>
              <a:t>(</a:t>
            </a:r>
            <a:r>
              <a:rPr lang="en-US" altLang="ko-KR" dirty="0" err="1"/>
              <a:t>rotistic</a:t>
            </a:r>
            <a:r>
              <a:rPr lang="en-US" altLang="ko-KR" dirty="0"/>
              <a:t> regression)</a:t>
            </a:r>
            <a:r>
              <a:rPr lang="ko-KR" altLang="en-US" dirty="0"/>
              <a:t>는이 두 속성을 모두 가지므로 일반 볼록 최적화 기법을 적용 할 수 </a:t>
            </a:r>
            <a:r>
              <a:rPr lang="ko-KR" altLang="en-US" dirty="0" smtClean="0"/>
              <a:t>있음</a:t>
            </a:r>
          </a:p>
          <a:p>
            <a:pPr marL="285750" indent="-285750">
              <a:buFont typeface="Arial" charset="0"/>
              <a:buChar char="•"/>
            </a:pPr>
            <a:endParaRPr lang="ko-KR" altLang="en-US" dirty="0"/>
          </a:p>
          <a:p>
            <a:pPr marL="285750" indent="-285750">
              <a:buFont typeface="Arial" charset="0"/>
              <a:buChar char="•"/>
            </a:pPr>
            <a:r>
              <a:rPr lang="en-US" altLang="ko-KR" b="1" dirty="0"/>
              <a:t>Batch optimization</a:t>
            </a:r>
          </a:p>
          <a:p>
            <a:pPr marL="285750" indent="-285750">
              <a:buFont typeface="Arial" charset="0"/>
              <a:buChar char="•"/>
            </a:pPr>
            <a:r>
              <a:rPr lang="en-US" altLang="ko-KR" b="1" dirty="0"/>
              <a:t>Online optimization</a:t>
            </a:r>
          </a:p>
          <a:p>
            <a:pPr marL="285750" indent="-285750">
              <a:buFont typeface="Arial" charset="0"/>
              <a:buChar char="•"/>
            </a:pPr>
            <a:endParaRPr lang="en-US" altLang="ko-KR" dirty="0"/>
          </a:p>
        </p:txBody>
      </p:sp>
    </p:spTree>
    <p:extLst>
      <p:ext uri="{BB962C8B-B14F-4D97-AF65-F5344CB8AC3E}">
        <p14:creationId xmlns:p14="http://schemas.microsoft.com/office/powerpoint/2010/main" val="1875082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219855" y="254833"/>
            <a:ext cx="1369102" cy="374754"/>
          </a:xfrm>
        </p:spPr>
        <p:txBody>
          <a:bodyPr>
            <a:noAutofit/>
          </a:bodyPr>
          <a:lstStyle/>
          <a:p>
            <a:pPr algn="l"/>
            <a:r>
              <a:rPr kumimoji="1" lang="en-US" altLang="ko-KR" sz="2000" b="1" dirty="0" smtClean="0"/>
              <a:t>Intro</a:t>
            </a:r>
            <a:endParaRPr kumimoji="1" lang="ko-KR" altLang="en-US" sz="2000" b="1" dirty="0"/>
          </a:p>
        </p:txBody>
      </p:sp>
      <p:sp>
        <p:nvSpPr>
          <p:cNvPr id="2" name="TextBox 1"/>
          <p:cNvSpPr txBox="1"/>
          <p:nvPr/>
        </p:nvSpPr>
        <p:spPr>
          <a:xfrm>
            <a:off x="219856" y="794480"/>
            <a:ext cx="11764622" cy="3970318"/>
          </a:xfrm>
          <a:prstGeom prst="rect">
            <a:avLst/>
          </a:prstGeom>
          <a:noFill/>
        </p:spPr>
        <p:txBody>
          <a:bodyPr wrap="square" rtlCol="0">
            <a:spAutoFit/>
          </a:bodyPr>
          <a:lstStyle/>
          <a:p>
            <a:pPr marL="285750" indent="-285750">
              <a:buFont typeface="Arial" charset="0"/>
              <a:buChar char="•"/>
            </a:pPr>
            <a:r>
              <a:rPr lang="ko-KR" altLang="en-US" dirty="0" smtClean="0"/>
              <a:t>텍스트 분류는 문서</a:t>
            </a:r>
            <a:r>
              <a:rPr lang="en-US" altLang="ko-KR" dirty="0" smtClean="0"/>
              <a:t>(</a:t>
            </a:r>
            <a:r>
              <a:rPr lang="ko-KR" altLang="en-US" dirty="0" smtClean="0"/>
              <a:t>텍스트</a:t>
            </a:r>
            <a:r>
              <a:rPr lang="en-US" altLang="ko-KR" dirty="0" smtClean="0"/>
              <a:t>)</a:t>
            </a:r>
            <a:r>
              <a:rPr lang="ko-KR" altLang="en-US" dirty="0" smtClean="0"/>
              <a:t>가 </a:t>
            </a:r>
            <a:r>
              <a:rPr lang="ko-KR" altLang="en-US" dirty="0"/>
              <a:t>주어지면 이산 레이블 </a:t>
            </a:r>
            <a:r>
              <a:rPr lang="en-US" altLang="ko-KR" dirty="0"/>
              <a:t>y ∈ Y</a:t>
            </a:r>
            <a:r>
              <a:rPr lang="ko-KR" altLang="en-US" dirty="0"/>
              <a:t>를 할당</a:t>
            </a:r>
            <a:r>
              <a:rPr lang="en-US" altLang="ko-KR" dirty="0"/>
              <a:t>. Y</a:t>
            </a:r>
            <a:r>
              <a:rPr lang="ko-KR" altLang="en-US" dirty="0"/>
              <a:t>는 가능한 레이블들의 </a:t>
            </a:r>
            <a:r>
              <a:rPr lang="ko-KR" altLang="en-US" dirty="0" smtClean="0"/>
              <a:t>집합</a:t>
            </a:r>
            <a:endParaRPr lang="ko-KR" altLang="en-US" dirty="0"/>
          </a:p>
          <a:p>
            <a:r>
              <a:rPr lang="en-US" altLang="ko-KR" dirty="0"/>
              <a:t>	</a:t>
            </a:r>
            <a:r>
              <a:rPr lang="ko-KR" altLang="en-US" dirty="0" smtClean="0"/>
              <a:t>예</a:t>
            </a:r>
            <a:r>
              <a:rPr lang="en-US" altLang="ko-KR" dirty="0" smtClean="0"/>
              <a:t>,</a:t>
            </a:r>
            <a:r>
              <a:rPr lang="ko-KR" altLang="en-US" dirty="0" smtClean="0"/>
              <a:t> 스팸 </a:t>
            </a:r>
            <a:r>
              <a:rPr lang="ko-KR" altLang="en-US" dirty="0"/>
              <a:t>필터링에서부터 전자 건강기록 분석에 이르기까지 많은 응용 프로그램을 보유하고 </a:t>
            </a:r>
            <a:r>
              <a:rPr lang="ko-KR" altLang="en-US" dirty="0" smtClean="0"/>
              <a:t>있음</a:t>
            </a:r>
            <a:endParaRPr lang="en-US" altLang="ko-KR" dirty="0"/>
          </a:p>
          <a:p>
            <a:endParaRPr lang="ko-KR" altLang="en-US" dirty="0"/>
          </a:p>
          <a:p>
            <a:pPr marL="285750" indent="-285750">
              <a:buFont typeface="Arial" charset="0"/>
              <a:buChar char="•"/>
            </a:pPr>
            <a:r>
              <a:rPr lang="ko-KR" altLang="en-US" dirty="0" smtClean="0"/>
              <a:t>첫 </a:t>
            </a:r>
            <a:r>
              <a:rPr lang="ko-KR" altLang="en-US" dirty="0"/>
              <a:t>번째 질문은 각 문서를 나타내는 방법</a:t>
            </a:r>
            <a:r>
              <a:rPr lang="en-US" altLang="ko-KR" dirty="0"/>
              <a:t>. </a:t>
            </a:r>
            <a:r>
              <a:rPr lang="ko-KR" altLang="en-US" dirty="0"/>
              <a:t>일반적인 접근법은 단어 수의 벡터를 사용하는 것 </a:t>
            </a:r>
            <a:endParaRPr lang="ko-KR" altLang="en-US" dirty="0" smtClean="0"/>
          </a:p>
          <a:p>
            <a:r>
              <a:rPr lang="en-US" altLang="ko-KR" dirty="0" smtClean="0"/>
              <a:t>    (</a:t>
            </a:r>
            <a:r>
              <a:rPr lang="ko-KR" altLang="en-US" dirty="0" smtClean="0"/>
              <a:t>예 </a:t>
            </a:r>
            <a:r>
              <a:rPr lang="en-US" altLang="ko-KR" dirty="0"/>
              <a:t>: x = [0,1,1,0,0,2,0,1,13,0 ...] ⊤, </a:t>
            </a:r>
            <a:r>
              <a:rPr lang="ko-KR" altLang="en-US" dirty="0"/>
              <a:t>여기서 </a:t>
            </a:r>
            <a:r>
              <a:rPr lang="en-US" altLang="ko-KR" dirty="0" err="1"/>
              <a:t>xj</a:t>
            </a:r>
            <a:r>
              <a:rPr lang="ko-KR" altLang="en-US" dirty="0"/>
              <a:t>는 단어 </a:t>
            </a:r>
            <a:r>
              <a:rPr lang="en-US" altLang="ko-KR" dirty="0"/>
              <a:t>j</a:t>
            </a:r>
            <a:r>
              <a:rPr lang="ko-KR" altLang="en-US" dirty="0"/>
              <a:t>의 </a:t>
            </a:r>
            <a:r>
              <a:rPr lang="ko-KR" altLang="en-US" dirty="0" smtClean="0"/>
              <a:t>수입니다</a:t>
            </a:r>
            <a:endParaRPr lang="en-US" altLang="ko-KR" dirty="0" smtClean="0"/>
          </a:p>
          <a:p>
            <a:r>
              <a:rPr lang="en-US" altLang="ko-KR" dirty="0"/>
              <a:t> </a:t>
            </a:r>
            <a:r>
              <a:rPr lang="en-US" altLang="ko-KR" dirty="0" smtClean="0"/>
              <a:t>   x</a:t>
            </a:r>
            <a:r>
              <a:rPr lang="ko-KR" altLang="en-US" dirty="0"/>
              <a:t>의 길이는 </a:t>
            </a:r>
            <a:r>
              <a:rPr lang="en-US" altLang="ko-KR" dirty="0"/>
              <a:t>V</a:t>
            </a:r>
            <a:r>
              <a:rPr lang="ko-KR" altLang="en-US" dirty="0"/>
              <a:t>이고</a:t>
            </a:r>
            <a:r>
              <a:rPr lang="en-US" altLang="ko-KR" dirty="0"/>
              <a:t>, V</a:t>
            </a:r>
            <a:r>
              <a:rPr lang="ko-KR" altLang="en-US" dirty="0"/>
              <a:t>는 어휘에서 가능한 단어의 </a:t>
            </a:r>
            <a:r>
              <a:rPr lang="ko-KR" altLang="en-US" dirty="0" smtClean="0"/>
              <a:t>집합</a:t>
            </a:r>
            <a:endParaRPr lang="en-US" altLang="ko-KR" dirty="0" smtClean="0"/>
          </a:p>
          <a:p>
            <a:endParaRPr lang="ko-KR" altLang="en-US" dirty="0" smtClean="0"/>
          </a:p>
          <a:p>
            <a:pPr marL="285750" indent="-285750">
              <a:buFont typeface="Arial" charset="0"/>
              <a:buChar char="•"/>
            </a:pPr>
            <a:r>
              <a:rPr lang="ko-KR" altLang="en-US" dirty="0" smtClean="0"/>
              <a:t>객체 </a:t>
            </a:r>
            <a:r>
              <a:rPr lang="en-US" altLang="ko-KR" dirty="0"/>
              <a:t>x</a:t>
            </a:r>
            <a:r>
              <a:rPr lang="ko-KR" altLang="en-US" dirty="0"/>
              <a:t>는 벡터이지만 구어체로 단어의 모음</a:t>
            </a:r>
            <a:r>
              <a:rPr lang="en-US" altLang="ko-KR" dirty="0" smtClean="0"/>
              <a:t>. </a:t>
            </a:r>
            <a:r>
              <a:rPr lang="ko-KR" altLang="en-US" dirty="0" smtClean="0"/>
              <a:t>왜냐하면 </a:t>
            </a:r>
            <a:r>
              <a:rPr lang="ko-KR" altLang="en-US" dirty="0"/>
              <a:t>각 단어의 수에 대한 정보만 포함하고 단어 순서는 포함되지 않음</a:t>
            </a:r>
            <a:r>
              <a:rPr lang="en-US" altLang="ko-KR" dirty="0" smtClean="0"/>
              <a:t>. </a:t>
            </a:r>
            <a:r>
              <a:rPr lang="ko-KR" altLang="en-US" dirty="0" smtClean="0"/>
              <a:t>문법</a:t>
            </a:r>
            <a:r>
              <a:rPr lang="en-US" altLang="ko-KR" dirty="0"/>
              <a:t>, </a:t>
            </a:r>
            <a:r>
              <a:rPr lang="ko-KR" altLang="en-US" dirty="0"/>
              <a:t>문장 경계</a:t>
            </a:r>
            <a:r>
              <a:rPr lang="en-US" altLang="ko-KR" dirty="0"/>
              <a:t>, </a:t>
            </a:r>
            <a:r>
              <a:rPr lang="ko-KR" altLang="en-US" dirty="0"/>
              <a:t>문단 </a:t>
            </a:r>
            <a:r>
              <a:rPr lang="en-US" altLang="ko-KR" dirty="0"/>
              <a:t>(</a:t>
            </a:r>
            <a:r>
              <a:rPr lang="ko-KR" altLang="en-US" dirty="0"/>
              <a:t>모든 단어 제외</a:t>
            </a:r>
            <a:r>
              <a:rPr lang="en-US" altLang="ko-KR" dirty="0"/>
              <a:t>)</a:t>
            </a:r>
            <a:r>
              <a:rPr lang="ko-KR" altLang="en-US" dirty="0"/>
              <a:t>을 </a:t>
            </a:r>
            <a:r>
              <a:rPr lang="ko-KR" altLang="en-US" dirty="0" smtClean="0"/>
              <a:t>버렸음</a:t>
            </a:r>
            <a:endParaRPr lang="en-US" altLang="ko-KR" dirty="0" smtClean="0"/>
          </a:p>
          <a:p>
            <a:pPr marL="285750" indent="-285750">
              <a:buFont typeface="Arial" charset="0"/>
              <a:buChar char="•"/>
            </a:pPr>
            <a:endParaRPr lang="ko-KR" altLang="en-US" dirty="0" smtClean="0"/>
          </a:p>
          <a:p>
            <a:pPr marL="285750" indent="-285750">
              <a:buFont typeface="Arial" charset="0"/>
              <a:buChar char="•"/>
            </a:pPr>
            <a:r>
              <a:rPr lang="en-US" altLang="ko-KR" dirty="0" smtClean="0"/>
              <a:t>bag-of-word</a:t>
            </a:r>
            <a:r>
              <a:rPr lang="ko-KR" altLang="en-US" dirty="0"/>
              <a:t>에서 레이블을 예측하기 위해 어휘의 각 단어에 점수를 할당하여 레이블과의 </a:t>
            </a:r>
            <a:r>
              <a:rPr lang="ko-KR" altLang="en-US" dirty="0" smtClean="0"/>
              <a:t>호환성을</a:t>
            </a:r>
            <a:r>
              <a:rPr lang="en-US" altLang="ko-KR" dirty="0"/>
              <a:t> </a:t>
            </a:r>
            <a:r>
              <a:rPr lang="ko-KR" altLang="en-US" dirty="0" smtClean="0"/>
              <a:t>측정</a:t>
            </a:r>
            <a:endParaRPr lang="ko-KR" altLang="en-US" dirty="0"/>
          </a:p>
          <a:p>
            <a:r>
              <a:rPr lang="en-US" altLang="ko-KR" dirty="0" smtClean="0"/>
              <a:t>    </a:t>
            </a:r>
            <a:r>
              <a:rPr lang="ko-KR" altLang="en-US" dirty="0" smtClean="0"/>
              <a:t>스팸 </a:t>
            </a:r>
            <a:r>
              <a:rPr lang="ko-KR" altLang="en-US" dirty="0"/>
              <a:t>메일 필터링의 경우 스팸 메일 레이블에 </a:t>
            </a:r>
            <a:r>
              <a:rPr lang="en-US" altLang="ko-KR" dirty="0" err="1"/>
              <a:t>freeee</a:t>
            </a:r>
            <a:r>
              <a:rPr lang="ko-KR" altLang="en-US" dirty="0"/>
              <a:t>라는 단어에 양수 점수를 할당하고 </a:t>
            </a:r>
            <a:r>
              <a:rPr lang="en-US" altLang="ko-KR" dirty="0" smtClean="0"/>
              <a:t/>
            </a:r>
            <a:br>
              <a:rPr lang="en-US" altLang="ko-KR" dirty="0" smtClean="0"/>
            </a:br>
            <a:r>
              <a:rPr lang="en-US" altLang="ko-KR" dirty="0" smtClean="0"/>
              <a:t>    </a:t>
            </a:r>
            <a:r>
              <a:rPr lang="ko-KR" altLang="en-US" dirty="0" smtClean="0"/>
              <a:t>베이지안 </a:t>
            </a:r>
            <a:r>
              <a:rPr lang="ko-KR" altLang="en-US" dirty="0"/>
              <a:t>단어에는 음수 점수를 할당할 수 </a:t>
            </a:r>
            <a:r>
              <a:rPr lang="ko-KR" altLang="en-US" dirty="0" smtClean="0"/>
              <a:t>있음</a:t>
            </a:r>
            <a:r>
              <a:rPr lang="en-US" altLang="ko-KR" dirty="0" smtClean="0"/>
              <a:t>, </a:t>
            </a:r>
            <a:r>
              <a:rPr lang="ko-KR" altLang="en-US" dirty="0" smtClean="0"/>
              <a:t>점수를 </a:t>
            </a:r>
            <a:r>
              <a:rPr lang="ko-KR" altLang="en-US" dirty="0"/>
              <a:t>가중치라고하며 열 벡터 </a:t>
            </a:r>
            <a:r>
              <a:rPr lang="en-US" altLang="ko-KR" dirty="0" err="1"/>
              <a:t>θ</a:t>
            </a:r>
            <a:r>
              <a:rPr lang="ko-KR" altLang="en-US" dirty="0"/>
              <a:t>로 정렬됨</a:t>
            </a:r>
          </a:p>
          <a:p>
            <a:endParaRPr kumimoji="1" lang="ko-KR" altLang="en-US" dirty="0"/>
          </a:p>
        </p:txBody>
      </p:sp>
      <p:pic>
        <p:nvPicPr>
          <p:cNvPr id="7" name="그림 6"/>
          <p:cNvPicPr>
            <a:picLocks noChangeAspect="1"/>
          </p:cNvPicPr>
          <p:nvPr/>
        </p:nvPicPr>
        <p:blipFill rotWithShape="1">
          <a:blip r:embed="rId2">
            <a:extLst>
              <a:ext uri="{28A0092B-C50C-407E-A947-70E740481C1C}">
                <a14:useLocalDpi xmlns:a14="http://schemas.microsoft.com/office/drawing/2010/main" val="0"/>
              </a:ext>
            </a:extLst>
          </a:blip>
          <a:srcRect l="33924" t="30214" r="1292" b="47744"/>
          <a:stretch/>
        </p:blipFill>
        <p:spPr>
          <a:xfrm>
            <a:off x="1832704" y="4929691"/>
            <a:ext cx="8538926" cy="1284051"/>
          </a:xfrm>
          <a:prstGeom prst="rect">
            <a:avLst/>
          </a:prstGeom>
        </p:spPr>
      </p:pic>
    </p:spTree>
    <p:extLst>
      <p:ext uri="{BB962C8B-B14F-4D97-AF65-F5344CB8AC3E}">
        <p14:creationId xmlns:p14="http://schemas.microsoft.com/office/powerpoint/2010/main" val="5704788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219853" y="254833"/>
            <a:ext cx="6495739" cy="328827"/>
          </a:xfrm>
        </p:spPr>
        <p:txBody>
          <a:bodyPr>
            <a:noAutofit/>
          </a:bodyPr>
          <a:lstStyle/>
          <a:p>
            <a:pPr algn="l"/>
            <a:r>
              <a:rPr lang="en-US" altLang="ko-KR" sz="2000" b="1" dirty="0"/>
              <a:t>2.5 Optimization</a:t>
            </a:r>
          </a:p>
        </p:txBody>
      </p:sp>
      <p:sp>
        <p:nvSpPr>
          <p:cNvPr id="6" name="TextBox 5"/>
          <p:cNvSpPr txBox="1"/>
          <p:nvPr/>
        </p:nvSpPr>
        <p:spPr>
          <a:xfrm>
            <a:off x="359031" y="819063"/>
            <a:ext cx="11371415" cy="4801314"/>
          </a:xfrm>
          <a:prstGeom prst="rect">
            <a:avLst/>
          </a:prstGeom>
          <a:noFill/>
        </p:spPr>
        <p:txBody>
          <a:bodyPr wrap="square" rtlCol="0">
            <a:spAutoFit/>
          </a:bodyPr>
          <a:lstStyle/>
          <a:p>
            <a:endParaRPr lang="ko-KR" altLang="en-US" dirty="0"/>
          </a:p>
          <a:p>
            <a:pPr marL="285750" indent="-285750">
              <a:buFont typeface="Arial" charset="0"/>
              <a:buChar char="•"/>
            </a:pPr>
            <a:r>
              <a:rPr lang="en-US" altLang="ko-KR" b="1" dirty="0"/>
              <a:t>Batch </a:t>
            </a:r>
            <a:r>
              <a:rPr lang="en-US" altLang="ko-KR" b="1" dirty="0" smtClean="0"/>
              <a:t>optimization</a:t>
            </a:r>
            <a:endParaRPr lang="ko-KR" altLang="en-US" b="1" dirty="0" smtClean="0"/>
          </a:p>
          <a:p>
            <a:pPr marL="285750" indent="-285750">
              <a:buFontTx/>
              <a:buChar char="-"/>
            </a:pPr>
            <a:r>
              <a:rPr lang="ko-KR" altLang="en-US" dirty="0" smtClean="0"/>
              <a:t>일괄 </a:t>
            </a:r>
            <a:r>
              <a:rPr lang="ko-KR" altLang="en-US" dirty="0"/>
              <a:t>최적화에서 가중치에 대한 각 업데이트는 전체 데이터 집합을 포함하는 계산을 </a:t>
            </a:r>
            <a:r>
              <a:rPr lang="ko-KR" altLang="en-US" dirty="0" smtClean="0"/>
              <a:t>기반</a:t>
            </a:r>
            <a:r>
              <a:rPr lang="ko-KR" altLang="en-US" dirty="0" smtClean="0"/>
              <a:t>으로 함</a:t>
            </a:r>
          </a:p>
          <a:p>
            <a:pPr marL="285750" indent="-285750">
              <a:buFontTx/>
              <a:buChar char="-"/>
            </a:pPr>
            <a:r>
              <a:rPr lang="ko-KR" altLang="en-US" dirty="0" smtClean="0"/>
              <a:t>하나는 </a:t>
            </a:r>
            <a:r>
              <a:rPr lang="ko-KR" altLang="en-US" dirty="0"/>
              <a:t>가중치를 반복적으로 업데이트하는 그래디언트 디센트이며</a:t>
            </a:r>
            <a:r>
              <a:rPr lang="en-US" altLang="ko-KR" dirty="0"/>
              <a:t>, </a:t>
            </a:r>
            <a:r>
              <a:rPr lang="ko-KR" altLang="en-US" dirty="0" smtClean="0"/>
              <a:t>전체 </a:t>
            </a:r>
            <a:r>
              <a:rPr lang="ko-KR" altLang="en-US" dirty="0"/>
              <a:t>트레이닝 세트에 대해 계산 된 그래디언트이고 </a:t>
            </a:r>
            <a:r>
              <a:rPr lang="en-US" altLang="ko-KR" dirty="0" err="1"/>
              <a:t>η</a:t>
            </a:r>
            <a:r>
              <a:rPr lang="en-US" altLang="ko-KR" dirty="0"/>
              <a:t> (t)</a:t>
            </a:r>
            <a:r>
              <a:rPr lang="ko-KR" altLang="en-US" dirty="0"/>
              <a:t>는 반복 </a:t>
            </a:r>
            <a:r>
              <a:rPr lang="en-US" altLang="ko-KR" dirty="0"/>
              <a:t>t</a:t>
            </a:r>
            <a:r>
              <a:rPr lang="ko-KR" altLang="en-US" dirty="0"/>
              <a:t>에서의 단계 크기입니다</a:t>
            </a:r>
            <a:r>
              <a:rPr lang="en-US" altLang="ko-KR" dirty="0"/>
              <a:t>. </a:t>
            </a:r>
            <a:endParaRPr lang="ko-KR" altLang="en-US" dirty="0" smtClean="0"/>
          </a:p>
          <a:p>
            <a:pPr marL="285750" indent="-285750">
              <a:buFontTx/>
              <a:buChar char="-"/>
            </a:pPr>
            <a:r>
              <a:rPr lang="ko-KR" altLang="en-US" dirty="0" smtClean="0"/>
              <a:t>목표 </a:t>
            </a:r>
            <a:r>
              <a:rPr lang="en-US" altLang="ko-KR" dirty="0"/>
              <a:t>L</a:t>
            </a:r>
            <a:r>
              <a:rPr lang="ko-KR" altLang="en-US" dirty="0"/>
              <a:t>이 </a:t>
            </a:r>
            <a:r>
              <a:rPr lang="en-US" altLang="ko-KR" dirty="0" err="1"/>
              <a:t>θ</a:t>
            </a:r>
            <a:r>
              <a:rPr lang="ko-KR" altLang="en-US" dirty="0"/>
              <a:t>의 볼록 함수라면</a:t>
            </a:r>
            <a:r>
              <a:rPr lang="en-US" altLang="ko-KR" dirty="0"/>
              <a:t>,</a:t>
            </a:r>
            <a:r>
              <a:rPr lang="ko-KR" altLang="en-US" dirty="0"/>
              <a:t>이 절차는 학습 속도의 적절한 스케쥴 </a:t>
            </a:r>
            <a:r>
              <a:rPr lang="en-US" altLang="ko-KR" dirty="0" err="1"/>
              <a:t>η</a:t>
            </a:r>
            <a:r>
              <a:rPr lang="en-US" altLang="ko-KR" dirty="0"/>
              <a:t> (t) .16</a:t>
            </a:r>
            <a:r>
              <a:rPr lang="ko-KR" altLang="en-US" dirty="0"/>
              <a:t>에 대해 전역 최적으로 종료하는 것이 보장된다</a:t>
            </a:r>
            <a:r>
              <a:rPr lang="en-US" altLang="ko-KR" dirty="0" smtClean="0"/>
              <a:t>.</a:t>
            </a:r>
            <a:endParaRPr lang="ko-KR" altLang="en-US" dirty="0" smtClean="0"/>
          </a:p>
          <a:p>
            <a:pPr marL="285750" indent="-285750">
              <a:buFontTx/>
              <a:buChar char="-"/>
            </a:pPr>
            <a:r>
              <a:rPr lang="ko-KR" altLang="en-US" dirty="0" smtClean="0"/>
              <a:t>실제로 </a:t>
            </a:r>
            <a:r>
              <a:rPr lang="ko-KR" altLang="en-US" dirty="0"/>
              <a:t>그라디언트 디센트는 수렴 속도가 느려질 수 있습니다</a:t>
            </a:r>
            <a:r>
              <a:rPr lang="en-US" altLang="ko-KR" dirty="0"/>
              <a:t>. </a:t>
            </a:r>
            <a:endParaRPr lang="ko-KR" altLang="en-US" dirty="0" smtClean="0"/>
          </a:p>
          <a:p>
            <a:pPr marL="285750" indent="-285750">
              <a:buFontTx/>
              <a:buChar char="-"/>
            </a:pPr>
            <a:r>
              <a:rPr lang="ko-KR" altLang="en-US" dirty="0" smtClean="0"/>
              <a:t>그래디언트가 </a:t>
            </a:r>
            <a:r>
              <a:rPr lang="ko-KR" altLang="en-US" dirty="0"/>
              <a:t>극도로 작아 질 수 있기 때문입니다</a:t>
            </a:r>
            <a:r>
              <a:rPr lang="en-US" altLang="ko-KR" dirty="0"/>
              <a:t>. </a:t>
            </a:r>
            <a:r>
              <a:rPr lang="ko-KR" altLang="en-US" dirty="0"/>
              <a:t>보다 빠른 수렴은 </a:t>
            </a:r>
            <a:r>
              <a:rPr lang="ko-KR" altLang="en-US" dirty="0" smtClean="0"/>
              <a:t>헤시안 </a:t>
            </a:r>
            <a:r>
              <a:rPr lang="ko-KR" altLang="en-US" dirty="0"/>
              <a:t>행렬의 역함수를 통합 한 </a:t>
            </a:r>
            <a:r>
              <a:rPr lang="en-US" altLang="ko-KR" dirty="0"/>
              <a:t>2 </a:t>
            </a:r>
            <a:r>
              <a:rPr lang="ko-KR" altLang="en-US" dirty="0"/>
              <a:t>차 뉴턴 최적화에 의해 얻어 질 수 있습니다</a:t>
            </a:r>
            <a:r>
              <a:rPr lang="en-US" altLang="ko-KR" dirty="0"/>
              <a:t>. </a:t>
            </a:r>
            <a:endParaRPr lang="ko-KR" altLang="en-US" dirty="0" smtClean="0"/>
          </a:p>
          <a:p>
            <a:pPr marL="285750" indent="-285750">
              <a:buFontTx/>
              <a:buChar char="-"/>
            </a:pPr>
            <a:r>
              <a:rPr lang="ko-KR" altLang="en-US" dirty="0" smtClean="0"/>
              <a:t>헤센 </a:t>
            </a:r>
            <a:r>
              <a:rPr lang="ko-KR" altLang="en-US" dirty="0"/>
              <a:t>행렬의 크기는 피쳐 수에 </a:t>
            </a:r>
            <a:r>
              <a:rPr lang="en-US" altLang="ko-KR" dirty="0"/>
              <a:t>2 </a:t>
            </a:r>
            <a:r>
              <a:rPr lang="ko-KR" altLang="en-US" dirty="0"/>
              <a:t>차입니다</a:t>
            </a:r>
            <a:r>
              <a:rPr lang="en-US" altLang="ko-KR" dirty="0"/>
              <a:t>. </a:t>
            </a:r>
            <a:r>
              <a:rPr lang="ko-KR" altLang="en-US" dirty="0"/>
              <a:t>가방 어휘 표현에서 이것은 일반적으로 너무 커서 저장하기가 너무 어렵습니다</a:t>
            </a:r>
            <a:r>
              <a:rPr lang="en-US" altLang="ko-KR" dirty="0"/>
              <a:t>. </a:t>
            </a:r>
            <a:r>
              <a:rPr lang="ko-KR" altLang="en-US" dirty="0" smtClean="0"/>
              <a:t>이러한 </a:t>
            </a:r>
            <a:r>
              <a:rPr lang="ko-KR" altLang="en-US" dirty="0"/>
              <a:t>기술은 일반적으로 그라디언트 디센트보다 더 빠르게 수렴되지만 대형 피처 세트의 경우조차도 계산하기 쉽습니다</a:t>
            </a:r>
            <a:r>
              <a:rPr lang="en-US" altLang="ko-KR" dirty="0"/>
              <a:t>. </a:t>
            </a:r>
            <a:endParaRPr lang="ko-KR" altLang="en-US" dirty="0" smtClean="0"/>
          </a:p>
          <a:p>
            <a:pPr marL="285750" indent="-285750">
              <a:buFontTx/>
              <a:buChar char="-"/>
            </a:pPr>
            <a:r>
              <a:rPr lang="ko-KR" altLang="en-US" dirty="0" smtClean="0"/>
              <a:t>모든 </a:t>
            </a:r>
            <a:r>
              <a:rPr lang="ko-KR" altLang="en-US" dirty="0"/>
              <a:t>그래디언트 기반 기술에 대해 사용자는 학습 속도 </a:t>
            </a:r>
            <a:r>
              <a:rPr lang="en-US" altLang="ko-KR" dirty="0" err="1"/>
              <a:t>η</a:t>
            </a:r>
            <a:r>
              <a:rPr lang="en-US" altLang="ko-KR" dirty="0"/>
              <a:t> (t)</a:t>
            </a:r>
            <a:r>
              <a:rPr lang="ko-KR" altLang="en-US" dirty="0"/>
              <a:t>를 설정해야합니다</a:t>
            </a:r>
            <a:r>
              <a:rPr lang="en-US" altLang="ko-KR" dirty="0"/>
              <a:t>. </a:t>
            </a:r>
            <a:endParaRPr lang="ko-KR" altLang="en-US" dirty="0" smtClean="0"/>
          </a:p>
          <a:p>
            <a:pPr marL="285750" indent="-285750">
              <a:buFontTx/>
              <a:buChar char="-"/>
            </a:pPr>
            <a:r>
              <a:rPr lang="ko-KR" altLang="en-US" dirty="0" smtClean="0"/>
              <a:t>수렴 </a:t>
            </a:r>
            <a:r>
              <a:rPr lang="ko-KR" altLang="en-US" dirty="0"/>
              <a:t>증명은 일반적으로 학습 속도가 감소하는 반면</a:t>
            </a:r>
            <a:r>
              <a:rPr lang="en-US" altLang="ko-KR" dirty="0"/>
              <a:t>, </a:t>
            </a:r>
            <a:r>
              <a:rPr lang="ko-KR" altLang="en-US" dirty="0"/>
              <a:t>실제로는 </a:t>
            </a:r>
            <a:r>
              <a:rPr lang="en-US" altLang="ko-KR" dirty="0" err="1"/>
              <a:t>η</a:t>
            </a:r>
            <a:r>
              <a:rPr lang="en-US" altLang="ko-KR" dirty="0"/>
              <a:t> (t)</a:t>
            </a:r>
            <a:r>
              <a:rPr lang="ko-KR" altLang="en-US" dirty="0"/>
              <a:t>를 </a:t>
            </a:r>
            <a:r>
              <a:rPr lang="en-US" altLang="ko-KR" dirty="0"/>
              <a:t>10-3</a:t>
            </a:r>
            <a:r>
              <a:rPr lang="ko-KR" altLang="en-US" dirty="0"/>
              <a:t>과 같은 작은 상수로 고정하는 것이 일반적입니다</a:t>
            </a:r>
            <a:r>
              <a:rPr lang="en-US" altLang="ko-KR" dirty="0"/>
              <a:t>. </a:t>
            </a:r>
            <a:r>
              <a:rPr lang="ko-KR" altLang="en-US" dirty="0" smtClean="0"/>
              <a:t>학습 속도를 자동으로 결정하는 연구가 있지만 </a:t>
            </a:r>
            <a:r>
              <a:rPr lang="en-US" altLang="ko-KR" dirty="0" smtClean="0"/>
              <a:t>(</a:t>
            </a:r>
            <a:r>
              <a:rPr lang="en-US" altLang="ko-KR" dirty="0" err="1" smtClean="0"/>
              <a:t>Schaul</a:t>
            </a:r>
            <a:r>
              <a:rPr lang="en-US" altLang="ko-KR" dirty="0" smtClean="0"/>
              <a:t> et al., 2013; Wu et al., 2018), </a:t>
            </a:r>
            <a:r>
              <a:rPr lang="ko-KR" altLang="en-US" dirty="0" smtClean="0"/>
              <a:t>특정 상수는 실험에 의해 선택 될 수있다</a:t>
            </a:r>
            <a:r>
              <a:rPr lang="en-US" altLang="ko-KR" dirty="0" smtClean="0"/>
              <a:t>.</a:t>
            </a:r>
          </a:p>
        </p:txBody>
      </p:sp>
    </p:spTree>
    <p:extLst>
      <p:ext uri="{BB962C8B-B14F-4D97-AF65-F5344CB8AC3E}">
        <p14:creationId xmlns:p14="http://schemas.microsoft.com/office/powerpoint/2010/main" val="8312051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219853" y="254833"/>
            <a:ext cx="6495739" cy="328827"/>
          </a:xfrm>
        </p:spPr>
        <p:txBody>
          <a:bodyPr>
            <a:noAutofit/>
          </a:bodyPr>
          <a:lstStyle/>
          <a:p>
            <a:pPr algn="l"/>
            <a:r>
              <a:rPr lang="en-US" altLang="ko-KR" sz="2000" b="1" dirty="0"/>
              <a:t>2.5 Optimization</a:t>
            </a:r>
          </a:p>
        </p:txBody>
      </p:sp>
      <p:sp>
        <p:nvSpPr>
          <p:cNvPr id="6" name="TextBox 5"/>
          <p:cNvSpPr txBox="1"/>
          <p:nvPr/>
        </p:nvSpPr>
        <p:spPr>
          <a:xfrm>
            <a:off x="359031" y="819063"/>
            <a:ext cx="11371415" cy="4801314"/>
          </a:xfrm>
          <a:prstGeom prst="rect">
            <a:avLst/>
          </a:prstGeom>
          <a:noFill/>
        </p:spPr>
        <p:txBody>
          <a:bodyPr wrap="square" rtlCol="0">
            <a:spAutoFit/>
          </a:bodyPr>
          <a:lstStyle/>
          <a:p>
            <a:endParaRPr lang="ko-KR" altLang="en-US" dirty="0"/>
          </a:p>
          <a:p>
            <a:pPr marL="285750" indent="-285750">
              <a:buFont typeface="Arial" charset="0"/>
              <a:buChar char="•"/>
            </a:pPr>
            <a:r>
              <a:rPr lang="en-US" altLang="ko-KR" b="1" dirty="0"/>
              <a:t>Online </a:t>
            </a:r>
            <a:r>
              <a:rPr lang="en-US" altLang="ko-KR" b="1" dirty="0" smtClean="0"/>
              <a:t>optimization</a:t>
            </a:r>
            <a:endParaRPr lang="ko-KR" altLang="en-US" b="1" dirty="0" smtClean="0"/>
          </a:p>
          <a:p>
            <a:pPr marL="285750" indent="-285750">
              <a:buFontTx/>
              <a:buChar char="-"/>
            </a:pPr>
            <a:r>
              <a:rPr lang="ko-KR" altLang="en-US" dirty="0" smtClean="0"/>
              <a:t>배치 </a:t>
            </a:r>
            <a:r>
              <a:rPr lang="ko-KR" altLang="en-US" dirty="0"/>
              <a:t>최적화는 </a:t>
            </a:r>
            <a:r>
              <a:rPr lang="ko-KR" altLang="en-US" dirty="0" smtClean="0"/>
              <a:t>업데이트를</a:t>
            </a:r>
            <a:r>
              <a:rPr lang="ko-KR" altLang="en-US" dirty="0" smtClean="0"/>
              <a:t> </a:t>
            </a:r>
            <a:r>
              <a:rPr lang="ko-KR" altLang="en-US" dirty="0" smtClean="0"/>
              <a:t>하기 </a:t>
            </a:r>
            <a:r>
              <a:rPr lang="ko-KR" altLang="en-US" dirty="0"/>
              <a:t>전에 전체 </a:t>
            </a:r>
            <a:r>
              <a:rPr lang="ko-KR" altLang="en-US" dirty="0" smtClean="0"/>
              <a:t>훈련</a:t>
            </a:r>
            <a:r>
              <a:rPr lang="ko-KR" altLang="en-US" dirty="0" smtClean="0"/>
              <a:t> </a:t>
            </a:r>
            <a:r>
              <a:rPr lang="ko-KR" altLang="en-US" dirty="0"/>
              <a:t>세트에서 목표를 </a:t>
            </a:r>
            <a:r>
              <a:rPr lang="ko-KR" altLang="en-US" dirty="0" smtClean="0"/>
              <a:t>계산</a:t>
            </a:r>
            <a:r>
              <a:rPr lang="ko-KR" altLang="en-US" dirty="0" smtClean="0"/>
              <a:t>함</a:t>
            </a:r>
            <a:r>
              <a:rPr lang="en-US" altLang="ko-KR" dirty="0" smtClean="0"/>
              <a:t>.</a:t>
            </a:r>
            <a:r>
              <a:rPr lang="ko-KR" altLang="en-US" dirty="0" smtClean="0"/>
              <a:t> </a:t>
            </a:r>
            <a:r>
              <a:rPr lang="ko-KR" altLang="en-US" dirty="0" smtClean="0"/>
              <a:t>훈련의 </a:t>
            </a:r>
            <a:r>
              <a:rPr lang="ko-KR" altLang="en-US" dirty="0"/>
              <a:t>초기 단계에서 소수의 훈련 예가 학습자를 올바른 방향으로 향할 수 있기 때문에 비효율적 일 수 있습니다</a:t>
            </a:r>
            <a:r>
              <a:rPr lang="en-US" altLang="ko-KR" dirty="0"/>
              <a:t>. </a:t>
            </a:r>
            <a:endParaRPr lang="ko-KR" altLang="en-US" dirty="0" smtClean="0"/>
          </a:p>
          <a:p>
            <a:pPr marL="285750" indent="-285750">
              <a:buFontTx/>
              <a:buChar char="-"/>
            </a:pPr>
            <a:r>
              <a:rPr lang="ko-KR" altLang="en-US" dirty="0" smtClean="0"/>
              <a:t>온라인 </a:t>
            </a:r>
            <a:r>
              <a:rPr lang="ko-KR" altLang="en-US" dirty="0"/>
              <a:t>학습 알고리즘은 학습 데이터를 반복하면서 가중치를 업데이트합니다</a:t>
            </a:r>
            <a:r>
              <a:rPr lang="en-US" altLang="ko-KR" dirty="0"/>
              <a:t>. </a:t>
            </a:r>
            <a:r>
              <a:rPr lang="ko-KR" altLang="en-US" dirty="0"/>
              <a:t>이 접근법의 이론적 근거는 인스턴스 </a:t>
            </a:r>
            <a:r>
              <a:rPr lang="en-US" altLang="ko-KR" dirty="0"/>
              <a:t>(x (j), y (j))</a:t>
            </a:r>
            <a:r>
              <a:rPr lang="ko-KR" altLang="en-US" dirty="0"/>
              <a:t>가 전체 데이터 집합에서 무작위로 샘플링되는 진정한 목적 함수에 대한 확률 적 근사입니다</a:t>
            </a:r>
            <a:r>
              <a:rPr lang="en-US" altLang="ko-KR" dirty="0" smtClean="0"/>
              <a:t>.</a:t>
            </a:r>
            <a:endParaRPr lang="ko-KR" altLang="en-US" dirty="0" smtClean="0"/>
          </a:p>
          <a:p>
            <a:pPr marL="285750" indent="-285750">
              <a:buFontTx/>
              <a:buChar char="-"/>
            </a:pPr>
            <a:r>
              <a:rPr lang="ko-KR" altLang="en-US" dirty="0" smtClean="0"/>
              <a:t>확률적인 </a:t>
            </a:r>
            <a:r>
              <a:rPr lang="ko-KR" altLang="en-US" dirty="0"/>
              <a:t>그래디언트 디센트에서 대략적인 그래디언트는 단일 인스턴스를 무작위로 샘플링하여 계산되며 즉시 업데이트됩니다</a:t>
            </a:r>
            <a:r>
              <a:rPr lang="en-US" altLang="ko-KR" dirty="0"/>
              <a:t>. </a:t>
            </a:r>
            <a:endParaRPr lang="ko-KR" altLang="en-US" dirty="0" smtClean="0"/>
          </a:p>
          <a:p>
            <a:pPr marL="285750" indent="-285750">
              <a:buFontTx/>
              <a:buChar char="-"/>
            </a:pPr>
            <a:r>
              <a:rPr lang="ko-KR" altLang="en-US" dirty="0" smtClean="0"/>
              <a:t>이것은 </a:t>
            </a:r>
            <a:r>
              <a:rPr lang="ko-KR" altLang="en-US" dirty="0"/>
              <a:t>퍼셉트론 알고리즘과 유사하며</a:t>
            </a:r>
            <a:r>
              <a:rPr lang="en-US" altLang="ko-KR" dirty="0"/>
              <a:t>, </a:t>
            </a:r>
            <a:r>
              <a:rPr lang="ko-KR" altLang="en-US" dirty="0"/>
              <a:t>한번에 하나의 인스턴스를 업데이트합니다</a:t>
            </a:r>
            <a:r>
              <a:rPr lang="en-US" altLang="ko-KR" dirty="0" smtClean="0"/>
              <a:t>.</a:t>
            </a:r>
            <a:endParaRPr lang="ko-KR" altLang="en-US" dirty="0" smtClean="0"/>
          </a:p>
          <a:p>
            <a:pPr marL="285750" indent="-285750">
              <a:buFontTx/>
              <a:buChar char="-"/>
            </a:pPr>
            <a:r>
              <a:rPr lang="ko-KR" altLang="en-US" dirty="0" smtClean="0"/>
              <a:t>미니 </a:t>
            </a:r>
            <a:r>
              <a:rPr lang="ko-KR" altLang="en-US" dirty="0"/>
              <a:t>배치 확률 적 그라디언트 디센트에서 그라디언트는 작은 인스턴스 집합을 통해 계산됩니다</a:t>
            </a:r>
            <a:r>
              <a:rPr lang="en-US" altLang="ko-KR" dirty="0" smtClean="0"/>
              <a:t>.</a:t>
            </a:r>
            <a:endParaRPr lang="ko-KR" altLang="en-US" dirty="0" smtClean="0"/>
          </a:p>
          <a:p>
            <a:pPr marL="285750" indent="-285750">
              <a:buFontTx/>
              <a:buChar char="-"/>
            </a:pPr>
            <a:r>
              <a:rPr lang="ko-KR" altLang="en-US" dirty="0" smtClean="0"/>
              <a:t>일반적인 </a:t>
            </a:r>
            <a:r>
              <a:rPr lang="ko-KR" altLang="en-US" dirty="0"/>
              <a:t>접근법은 전체 배치가 그래픽 처리 장치 </a:t>
            </a:r>
            <a:r>
              <a:rPr lang="en-US" altLang="ko-KR" dirty="0"/>
              <a:t>(GPU; </a:t>
            </a:r>
            <a:r>
              <a:rPr lang="en-US" altLang="ko-KR" dirty="0" err="1"/>
              <a:t>Neubig</a:t>
            </a:r>
            <a:r>
              <a:rPr lang="en-US" altLang="ko-KR" dirty="0"/>
              <a:t> et al., 2017)</a:t>
            </a:r>
            <a:r>
              <a:rPr lang="ko-KR" altLang="en-US" dirty="0"/>
              <a:t>의 메모리에 맞도록 최소 크기를 설정하는 것입니다</a:t>
            </a:r>
            <a:r>
              <a:rPr lang="en-US" altLang="ko-KR" dirty="0"/>
              <a:t>. </a:t>
            </a:r>
            <a:endParaRPr lang="ko-KR" altLang="en-US" dirty="0" smtClean="0"/>
          </a:p>
          <a:p>
            <a:pPr marL="285750" indent="-285750">
              <a:buFontTx/>
              <a:buChar char="-"/>
            </a:pPr>
            <a:r>
              <a:rPr lang="ko-KR" altLang="en-US" dirty="0" smtClean="0"/>
              <a:t>그런 </a:t>
            </a:r>
            <a:r>
              <a:rPr lang="ko-KR" altLang="en-US" dirty="0"/>
              <a:t>다음 </a:t>
            </a:r>
            <a:r>
              <a:rPr lang="en-US" altLang="ko-KR" dirty="0" err="1"/>
              <a:t>minibatch</a:t>
            </a:r>
            <a:r>
              <a:rPr lang="ko-KR" altLang="en-US" dirty="0"/>
              <a:t>의 각 인스턴스에 대한 그래디언트 계산을 병렬 처리하여 학습 속도를 높일 수 있습니다</a:t>
            </a:r>
            <a:r>
              <a:rPr lang="en-US" altLang="ko-KR" dirty="0"/>
              <a:t>.</a:t>
            </a:r>
          </a:p>
          <a:p>
            <a:r>
              <a:rPr lang="ko-KR" altLang="en-US" dirty="0"/>
              <a:t/>
            </a:r>
            <a:br>
              <a:rPr lang="ko-KR" altLang="en-US" dirty="0"/>
            </a:br>
            <a:endParaRPr lang="en-US" altLang="ko-KR" dirty="0" smtClean="0"/>
          </a:p>
        </p:txBody>
      </p:sp>
    </p:spTree>
    <p:extLst>
      <p:ext uri="{BB962C8B-B14F-4D97-AF65-F5344CB8AC3E}">
        <p14:creationId xmlns:p14="http://schemas.microsoft.com/office/powerpoint/2010/main" val="13924878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219853" y="254833"/>
            <a:ext cx="6495739" cy="328827"/>
          </a:xfrm>
        </p:spPr>
        <p:txBody>
          <a:bodyPr>
            <a:noAutofit/>
          </a:bodyPr>
          <a:lstStyle/>
          <a:p>
            <a:pPr algn="l"/>
            <a:r>
              <a:rPr lang="en-US" altLang="ko-KR" sz="2000" b="1" dirty="0"/>
              <a:t>2.6.1 Feature selection by regularization</a:t>
            </a:r>
          </a:p>
        </p:txBody>
      </p:sp>
      <p:sp>
        <p:nvSpPr>
          <p:cNvPr id="6" name="TextBox 5"/>
          <p:cNvSpPr txBox="1"/>
          <p:nvPr/>
        </p:nvSpPr>
        <p:spPr>
          <a:xfrm>
            <a:off x="359031" y="819063"/>
            <a:ext cx="11371415" cy="2308324"/>
          </a:xfrm>
          <a:prstGeom prst="rect">
            <a:avLst/>
          </a:prstGeom>
          <a:noFill/>
        </p:spPr>
        <p:txBody>
          <a:bodyPr wrap="square" rtlCol="0">
            <a:spAutoFit/>
          </a:bodyPr>
          <a:lstStyle/>
          <a:p>
            <a:endParaRPr lang="ko-KR" altLang="en-US" dirty="0"/>
          </a:p>
          <a:p>
            <a:pPr marL="285750" indent="-285750">
              <a:buFont typeface="Arial" charset="0"/>
              <a:buChar char="•"/>
            </a:pPr>
            <a:r>
              <a:rPr lang="en-US" altLang="ko-KR" b="1" dirty="0" smtClean="0"/>
              <a:t>L1 / </a:t>
            </a:r>
            <a:r>
              <a:rPr lang="en-US" altLang="ko-KR" b="1" dirty="0" smtClean="0"/>
              <a:t>L2 </a:t>
            </a:r>
            <a:r>
              <a:rPr lang="ko-KR" altLang="en-US" b="1" dirty="0" smtClean="0"/>
              <a:t>정규화</a:t>
            </a:r>
            <a:r>
              <a:rPr lang="en-US" altLang="ko-KR" b="1" dirty="0" smtClean="0"/>
              <a:t> (</a:t>
            </a:r>
            <a:r>
              <a:rPr lang="en-US" altLang="ko-KR" b="1" dirty="0" smtClean="0">
                <a:hlinkClick r:id="rId2"/>
              </a:rPr>
              <a:t>Documents Taxonomy : Lasso Regression</a:t>
            </a:r>
            <a:r>
              <a:rPr lang="ko-KR" altLang="en-US" b="1" dirty="0" smtClean="0">
                <a:hlinkClick r:id="rId2"/>
              </a:rPr>
              <a:t>을 중심으로</a:t>
            </a:r>
            <a:r>
              <a:rPr lang="ko-KR" altLang="en-US" b="1" dirty="0" smtClean="0"/>
              <a:t> </a:t>
            </a:r>
            <a:r>
              <a:rPr lang="en-US" altLang="ko-KR" b="1" dirty="0" smtClean="0"/>
              <a:t>,</a:t>
            </a:r>
            <a:r>
              <a:rPr lang="ko-KR" altLang="en-US" b="1" dirty="0" smtClean="0"/>
              <a:t> 유충현</a:t>
            </a:r>
            <a:r>
              <a:rPr lang="en-US" altLang="ko-KR" b="1" dirty="0" smtClean="0"/>
              <a:t>)</a:t>
            </a:r>
            <a:endParaRPr lang="ko-KR" altLang="en-US" b="1" dirty="0" smtClean="0"/>
          </a:p>
          <a:p>
            <a:pPr marL="285750" indent="-285750">
              <a:buFont typeface="Arial" charset="0"/>
              <a:buChar char="•"/>
            </a:pPr>
            <a:endParaRPr lang="ko-KR" altLang="en-US" b="1" dirty="0"/>
          </a:p>
          <a:p>
            <a:pPr marL="285750" indent="-285750">
              <a:buFont typeface="Arial" charset="0"/>
              <a:buChar char="•"/>
            </a:pPr>
            <a:r>
              <a:rPr lang="en-US" altLang="ko-KR" b="1" dirty="0"/>
              <a:t>Other views of logistic regression</a:t>
            </a:r>
          </a:p>
          <a:p>
            <a:endParaRPr lang="ko-KR" altLang="en-US" dirty="0" smtClean="0"/>
          </a:p>
          <a:p>
            <a:r>
              <a:rPr lang="en-US" altLang="ko-KR" dirty="0" smtClean="0"/>
              <a:t>-</a:t>
            </a:r>
            <a:r>
              <a:rPr lang="ko-KR" altLang="en-US" dirty="0" smtClean="0"/>
              <a:t> </a:t>
            </a:r>
            <a:r>
              <a:rPr lang="en-US" altLang="ko-KR" dirty="0" smtClean="0"/>
              <a:t>GLM </a:t>
            </a:r>
            <a:r>
              <a:rPr lang="ko-KR" altLang="en-US" dirty="0" smtClean="0"/>
              <a:t/>
            </a:r>
            <a:br>
              <a:rPr lang="ko-KR" altLang="en-US" dirty="0" smtClean="0"/>
            </a:br>
            <a:r>
              <a:rPr lang="ko-KR" altLang="en-US" dirty="0" smtClean="0"/>
              <a:t/>
            </a:r>
            <a:br>
              <a:rPr lang="ko-KR" altLang="en-US" dirty="0" smtClean="0"/>
            </a:br>
            <a:endParaRPr lang="en-US" altLang="ko-KR" dirty="0" smtClean="0"/>
          </a:p>
        </p:txBody>
      </p:sp>
    </p:spTree>
    <p:extLst>
      <p:ext uri="{BB962C8B-B14F-4D97-AF65-F5344CB8AC3E}">
        <p14:creationId xmlns:p14="http://schemas.microsoft.com/office/powerpoint/2010/main" val="18488415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219853" y="254833"/>
            <a:ext cx="6495739" cy="328827"/>
          </a:xfrm>
        </p:spPr>
        <p:txBody>
          <a:bodyPr>
            <a:noAutofit/>
          </a:bodyPr>
          <a:lstStyle/>
          <a:p>
            <a:pPr algn="l"/>
            <a:r>
              <a:rPr lang="en-US" altLang="ko-KR" sz="2000" b="1" dirty="0" smtClean="0"/>
              <a:t>2.7 </a:t>
            </a:r>
            <a:r>
              <a:rPr lang="en-US" altLang="ko-KR" sz="2000" b="1" dirty="0"/>
              <a:t>Summary of learning </a:t>
            </a:r>
            <a:r>
              <a:rPr lang="en-US" altLang="ko-KR" sz="2000" b="1" dirty="0" smtClean="0"/>
              <a:t>algorithms</a:t>
            </a:r>
            <a:endParaRPr lang="en-US" altLang="ko-KR" sz="2000" b="1" dirty="0"/>
          </a:p>
        </p:txBody>
      </p:sp>
      <p:sp>
        <p:nvSpPr>
          <p:cNvPr id="6" name="TextBox 5"/>
          <p:cNvSpPr txBox="1"/>
          <p:nvPr/>
        </p:nvSpPr>
        <p:spPr>
          <a:xfrm>
            <a:off x="359031" y="819063"/>
            <a:ext cx="11371415" cy="5693866"/>
          </a:xfrm>
          <a:prstGeom prst="rect">
            <a:avLst/>
          </a:prstGeom>
          <a:noFill/>
        </p:spPr>
        <p:txBody>
          <a:bodyPr wrap="square" rtlCol="0">
            <a:spAutoFit/>
          </a:bodyPr>
          <a:lstStyle/>
          <a:p>
            <a:endParaRPr lang="ko-KR" altLang="en-US" sz="1400" dirty="0"/>
          </a:p>
          <a:p>
            <a:pPr marL="285750" indent="-285750">
              <a:buFont typeface="Arial" charset="0"/>
              <a:buChar char="•"/>
            </a:pPr>
            <a:r>
              <a:rPr lang="en-US" altLang="ko-KR" sz="1400" dirty="0" smtClean="0"/>
              <a:t>Naive </a:t>
            </a:r>
            <a:r>
              <a:rPr lang="en-US" altLang="ko-KR" sz="1400" dirty="0"/>
              <a:t>Bayes </a:t>
            </a:r>
            <a:endParaRPr lang="ko-KR" altLang="en-US" sz="1400" dirty="0" smtClean="0"/>
          </a:p>
          <a:p>
            <a:pPr marL="742950" lvl="1" indent="-285750">
              <a:buFont typeface="Arial" charset="0"/>
              <a:buChar char="•"/>
            </a:pPr>
            <a:r>
              <a:rPr lang="ko-KR" altLang="en-US" sz="1400" dirty="0" smtClean="0"/>
              <a:t>장점 </a:t>
            </a:r>
            <a:r>
              <a:rPr lang="en-US" altLang="ko-KR" sz="1400" dirty="0"/>
              <a:t>: </a:t>
            </a:r>
            <a:r>
              <a:rPr lang="ko-KR" altLang="en-US" sz="1400" dirty="0"/>
              <a:t>구현하기 쉽습니다</a:t>
            </a:r>
            <a:r>
              <a:rPr lang="en-US" altLang="ko-KR" sz="1400" dirty="0"/>
              <a:t>. </a:t>
            </a:r>
            <a:r>
              <a:rPr lang="ko-KR" altLang="en-US" sz="1400" dirty="0"/>
              <a:t>추정은 빠르며</a:t>
            </a:r>
            <a:r>
              <a:rPr lang="en-US" altLang="ko-KR" sz="1400" dirty="0"/>
              <a:t>, </a:t>
            </a:r>
            <a:r>
              <a:rPr lang="ko-KR" altLang="en-US" sz="1400" dirty="0"/>
              <a:t>데이터에 대한 단일 통과 </a:t>
            </a:r>
            <a:r>
              <a:rPr lang="ko-KR" altLang="en-US" sz="1400" dirty="0" smtClean="0"/>
              <a:t> 필요</a:t>
            </a:r>
            <a:r>
              <a:rPr lang="ko-KR" altLang="en-US" sz="1400" dirty="0" smtClean="0"/>
              <a:t>함</a:t>
            </a:r>
            <a:r>
              <a:rPr lang="en-US" altLang="ko-KR" sz="1400" dirty="0" smtClean="0"/>
              <a:t>. </a:t>
            </a:r>
            <a:r>
              <a:rPr lang="ko-KR" altLang="en-US" sz="1400" dirty="0" smtClean="0"/>
              <a:t>예측된 </a:t>
            </a:r>
            <a:r>
              <a:rPr lang="ko-KR" altLang="en-US" sz="1400" dirty="0"/>
              <a:t>레이블에 확률을 </a:t>
            </a:r>
            <a:r>
              <a:rPr lang="ko-KR" altLang="en-US" sz="1400" dirty="0" smtClean="0"/>
              <a:t>할당</a:t>
            </a:r>
            <a:r>
              <a:rPr lang="en-US" altLang="ko-KR" sz="1400" dirty="0" smtClean="0"/>
              <a:t>,</a:t>
            </a:r>
            <a:r>
              <a:rPr lang="ko-KR" altLang="en-US" sz="1400" dirty="0" smtClean="0"/>
              <a:t> </a:t>
            </a:r>
            <a:r>
              <a:rPr lang="en-US" altLang="ko-KR" sz="1400" dirty="0" smtClean="0"/>
              <a:t>smoothing </a:t>
            </a:r>
            <a:r>
              <a:rPr lang="ko-KR" altLang="en-US" sz="1400" dirty="0"/>
              <a:t>매개 변수로 </a:t>
            </a:r>
            <a:r>
              <a:rPr lang="en-US" altLang="ko-KR" sz="1400" dirty="0" err="1"/>
              <a:t>overfitting</a:t>
            </a:r>
            <a:r>
              <a:rPr lang="ko-KR" altLang="en-US" sz="1400" dirty="0"/>
              <a:t>을 </a:t>
            </a:r>
            <a:r>
              <a:rPr lang="ko-KR" altLang="en-US" sz="1400" dirty="0" smtClean="0"/>
              <a:t>제어</a:t>
            </a:r>
            <a:r>
              <a:rPr lang="en-US" altLang="ko-KR" sz="1400" dirty="0" smtClean="0"/>
              <a:t>. </a:t>
            </a:r>
            <a:endParaRPr lang="ko-KR" altLang="en-US" sz="1400" dirty="0" smtClean="0"/>
          </a:p>
          <a:p>
            <a:pPr marL="742950" lvl="1" indent="-285750">
              <a:buFont typeface="Arial" charset="0"/>
              <a:buChar char="•"/>
            </a:pPr>
            <a:r>
              <a:rPr lang="ko-KR" altLang="en-US" sz="1400" dirty="0" smtClean="0"/>
              <a:t>단점 </a:t>
            </a:r>
            <a:r>
              <a:rPr lang="en-US" altLang="ko-KR" sz="1400" dirty="0"/>
              <a:t>: </a:t>
            </a:r>
            <a:r>
              <a:rPr lang="ko-KR" altLang="en-US" sz="1400" dirty="0"/>
              <a:t>종종 정확도가 떨어지며 특히 상관 관계가있는 경우 정확도가 떨어집니다</a:t>
            </a:r>
            <a:r>
              <a:rPr lang="en-US" altLang="ko-KR" sz="1400" dirty="0"/>
              <a:t>. </a:t>
            </a:r>
            <a:endParaRPr lang="ko-KR" altLang="en-US" sz="1400" dirty="0" smtClean="0"/>
          </a:p>
          <a:p>
            <a:pPr marL="285750" indent="-285750">
              <a:buFont typeface="Arial" charset="0"/>
              <a:buChar char="•"/>
            </a:pPr>
            <a:r>
              <a:rPr lang="en-US" altLang="ko-KR" sz="1400" dirty="0" smtClean="0"/>
              <a:t>Perceptron </a:t>
            </a:r>
            <a:endParaRPr lang="ko-KR" altLang="en-US" sz="1400" dirty="0" smtClean="0"/>
          </a:p>
          <a:p>
            <a:pPr marL="742950" lvl="1" indent="-285750">
              <a:buFont typeface="Arial" charset="0"/>
              <a:buChar char="•"/>
            </a:pPr>
            <a:r>
              <a:rPr lang="ko-KR" altLang="en-US" sz="1400" dirty="0" smtClean="0"/>
              <a:t>장점 </a:t>
            </a:r>
            <a:r>
              <a:rPr lang="en-US" altLang="ko-KR" sz="1400" dirty="0"/>
              <a:t>: </a:t>
            </a:r>
            <a:r>
              <a:rPr lang="ko-KR" altLang="en-US" sz="1400" dirty="0"/>
              <a:t>구현하기 쉽습니다</a:t>
            </a:r>
            <a:r>
              <a:rPr lang="en-US" altLang="ko-KR" sz="1400" dirty="0"/>
              <a:t>. </a:t>
            </a:r>
            <a:r>
              <a:rPr lang="ko-KR" altLang="en-US" sz="1400" dirty="0"/>
              <a:t>온라인</a:t>
            </a:r>
            <a:r>
              <a:rPr lang="en-US" altLang="ko-KR" sz="1400" dirty="0"/>
              <a:t>; </a:t>
            </a:r>
            <a:r>
              <a:rPr lang="ko-KR" altLang="en-US" sz="1400" dirty="0"/>
              <a:t>오류 중심 학습은 일반적으로 정확도가 평균적으로 높다는 것을 의미합니다</a:t>
            </a:r>
            <a:r>
              <a:rPr lang="en-US" altLang="ko-KR" sz="1400" dirty="0"/>
              <a:t>. </a:t>
            </a:r>
            <a:endParaRPr lang="ko-KR" altLang="en-US" sz="1400" dirty="0" smtClean="0"/>
          </a:p>
          <a:p>
            <a:pPr marL="742950" lvl="1" indent="-285750">
              <a:buFont typeface="Arial" charset="0"/>
              <a:buChar char="•"/>
            </a:pPr>
            <a:r>
              <a:rPr lang="ko-KR" altLang="en-US" sz="1400" dirty="0" smtClean="0"/>
              <a:t>단점 </a:t>
            </a:r>
            <a:r>
              <a:rPr lang="en-US" altLang="ko-KR" sz="1400" dirty="0"/>
              <a:t>: </a:t>
            </a:r>
            <a:r>
              <a:rPr lang="ko-KR" altLang="en-US" sz="1400" dirty="0" smtClean="0"/>
              <a:t>확률론</a:t>
            </a:r>
            <a:r>
              <a:rPr lang="ko-KR" altLang="en-US" sz="1400" dirty="0" smtClean="0"/>
              <a:t> </a:t>
            </a:r>
            <a:r>
              <a:rPr lang="ko-KR" altLang="en-US" sz="1400" dirty="0" smtClean="0"/>
              <a:t>적이지 </a:t>
            </a:r>
            <a:r>
              <a:rPr lang="ko-KR" altLang="en-US" sz="1400" dirty="0"/>
              <a:t>않다</a:t>
            </a:r>
            <a:r>
              <a:rPr lang="en-US" altLang="ko-KR" sz="1400" dirty="0"/>
              <a:t>; </a:t>
            </a:r>
            <a:r>
              <a:rPr lang="ko-KR" altLang="en-US" sz="1400" dirty="0"/>
              <a:t>학습을 멈출 때를 알기가 어렵다</a:t>
            </a:r>
            <a:r>
              <a:rPr lang="en-US" altLang="ko-KR" sz="1400" dirty="0"/>
              <a:t>. </a:t>
            </a:r>
            <a:r>
              <a:rPr lang="ko-KR" altLang="en-US" sz="1400" dirty="0"/>
              <a:t>마진 부족은 과잉으로 이어질 수 있습니다</a:t>
            </a:r>
            <a:r>
              <a:rPr lang="en-US" altLang="ko-KR" sz="1400" dirty="0" smtClean="0"/>
              <a:t>.</a:t>
            </a:r>
            <a:endParaRPr lang="ko-KR" altLang="en-US" sz="1400" dirty="0" smtClean="0"/>
          </a:p>
          <a:p>
            <a:pPr marL="285750" indent="-285750">
              <a:buFont typeface="Arial" charset="0"/>
              <a:buChar char="•"/>
            </a:pPr>
            <a:r>
              <a:rPr lang="en-US" altLang="ko-KR" sz="1400" dirty="0" smtClean="0"/>
              <a:t>SVM</a:t>
            </a:r>
            <a:r>
              <a:rPr lang="ko-KR" altLang="en-US" sz="1400" dirty="0" smtClean="0"/>
              <a:t> </a:t>
            </a:r>
            <a:endParaRPr lang="en-US" altLang="ko-KR" sz="1400" dirty="0" smtClean="0"/>
          </a:p>
          <a:p>
            <a:pPr marL="742950" lvl="1" indent="-285750">
              <a:buFont typeface="Arial" charset="0"/>
              <a:buChar char="•"/>
            </a:pPr>
            <a:r>
              <a:rPr lang="ko-KR" altLang="en-US" sz="1400" dirty="0" smtClean="0"/>
              <a:t>장점 </a:t>
            </a:r>
            <a:r>
              <a:rPr lang="en-US" altLang="ko-KR" sz="1400" dirty="0"/>
              <a:t>: </a:t>
            </a:r>
            <a:r>
              <a:rPr lang="ko-KR" altLang="en-US" sz="1400" dirty="0" smtClean="0"/>
              <a:t>에러 </a:t>
            </a:r>
            <a:r>
              <a:rPr lang="ko-KR" altLang="en-US" sz="1400" dirty="0" smtClean="0"/>
              <a:t>기반 </a:t>
            </a:r>
            <a:r>
              <a:rPr lang="ko-KR" altLang="en-US" sz="1400" dirty="0"/>
              <a:t>메트릭을 최적화하여 대개 높은 정확도를 얻습니다</a:t>
            </a:r>
            <a:r>
              <a:rPr lang="en-US" altLang="ko-KR" sz="1400" dirty="0"/>
              <a:t>. </a:t>
            </a:r>
            <a:r>
              <a:rPr lang="ko-KR" altLang="en-US" sz="1400" dirty="0"/>
              <a:t>초과 적합은 정규화 매개 변수에 의해 제어됩니다</a:t>
            </a:r>
            <a:r>
              <a:rPr lang="en-US" altLang="ko-KR" sz="1400" dirty="0"/>
              <a:t>. </a:t>
            </a:r>
            <a:endParaRPr lang="ko-KR" altLang="en-US" sz="1400" dirty="0" smtClean="0"/>
          </a:p>
          <a:p>
            <a:pPr marL="742950" lvl="1" indent="-285750">
              <a:buFont typeface="Arial" charset="0"/>
              <a:buChar char="•"/>
            </a:pPr>
            <a:r>
              <a:rPr lang="ko-KR" altLang="en-US" sz="1400" dirty="0" smtClean="0"/>
              <a:t>단점 </a:t>
            </a:r>
            <a:r>
              <a:rPr lang="en-US" altLang="ko-KR" sz="1400" dirty="0"/>
              <a:t>: </a:t>
            </a:r>
            <a:r>
              <a:rPr lang="ko-KR" altLang="en-US" sz="1400" dirty="0"/>
              <a:t>확률 론적이지 않습니다</a:t>
            </a:r>
            <a:r>
              <a:rPr lang="en-US" altLang="ko-KR" sz="1400" dirty="0"/>
              <a:t>.</a:t>
            </a:r>
          </a:p>
          <a:p>
            <a:pPr marL="285750" indent="-285750">
              <a:buFont typeface="Arial" charset="0"/>
              <a:buChar char="•"/>
            </a:pPr>
            <a:r>
              <a:rPr lang="ko-KR" altLang="en-US" sz="1400" dirty="0"/>
              <a:t>로지스틱 회귀 </a:t>
            </a:r>
            <a:endParaRPr lang="ko-KR" altLang="en-US" sz="1400" dirty="0" smtClean="0"/>
          </a:p>
          <a:p>
            <a:pPr marL="742950" lvl="1" indent="-285750">
              <a:buFont typeface="Arial" charset="0"/>
              <a:buChar char="•"/>
            </a:pPr>
            <a:r>
              <a:rPr lang="ko-KR" altLang="en-US" sz="1400" dirty="0" smtClean="0"/>
              <a:t>장점 </a:t>
            </a:r>
            <a:r>
              <a:rPr lang="en-US" altLang="ko-KR" sz="1400" dirty="0"/>
              <a:t>: </a:t>
            </a:r>
            <a:r>
              <a:rPr lang="ko-KR" altLang="en-US" sz="1400" dirty="0" smtClean="0"/>
              <a:t>에러</a:t>
            </a:r>
            <a:r>
              <a:rPr lang="ko-KR" altLang="en-US" sz="1400" dirty="0" smtClean="0"/>
              <a:t> </a:t>
            </a:r>
            <a:r>
              <a:rPr lang="ko-KR" altLang="en-US" sz="1400" dirty="0"/>
              <a:t>중심 및 </a:t>
            </a:r>
            <a:r>
              <a:rPr lang="ko-KR" altLang="en-US" sz="1400" dirty="0" smtClean="0"/>
              <a:t>확률적</a:t>
            </a:r>
            <a:r>
              <a:rPr lang="en-US" altLang="ko-KR" sz="1400" dirty="0"/>
              <a:t>; </a:t>
            </a:r>
            <a:r>
              <a:rPr lang="ko-KR" altLang="en-US" sz="1400" dirty="0"/>
              <a:t>초과 적합은 정규화 매개 변수에 의해 제어됩니다</a:t>
            </a:r>
            <a:r>
              <a:rPr lang="en-US" altLang="ko-KR" sz="1400" dirty="0"/>
              <a:t>. </a:t>
            </a:r>
            <a:endParaRPr lang="ko-KR" altLang="en-US" sz="1400" dirty="0" smtClean="0"/>
          </a:p>
          <a:p>
            <a:pPr marL="742950" lvl="1" indent="-285750">
              <a:buFont typeface="Arial" charset="0"/>
              <a:buChar char="•"/>
            </a:pPr>
            <a:r>
              <a:rPr lang="ko-KR" altLang="en-US" sz="1400" dirty="0" smtClean="0"/>
              <a:t>단점 </a:t>
            </a:r>
            <a:r>
              <a:rPr lang="en-US" altLang="ko-KR" sz="1400" dirty="0"/>
              <a:t>: </a:t>
            </a:r>
            <a:r>
              <a:rPr lang="ko-KR" altLang="en-US" sz="1400" dirty="0"/>
              <a:t>배치 학습에는 </a:t>
            </a:r>
            <a:r>
              <a:rPr lang="ko-KR" altLang="en-US" sz="1400" dirty="0" smtClean="0"/>
              <a:t>블랙박스 </a:t>
            </a:r>
            <a:r>
              <a:rPr lang="ko-KR" altLang="en-US" sz="1400" dirty="0"/>
              <a:t>최적화가 필요합니다</a:t>
            </a:r>
            <a:r>
              <a:rPr lang="en-US" altLang="ko-KR" sz="1400" dirty="0"/>
              <a:t>. </a:t>
            </a:r>
            <a:r>
              <a:rPr lang="ko-KR" altLang="en-US" sz="1400" dirty="0" smtClean="0"/>
              <a:t>손실은 </a:t>
            </a:r>
            <a:r>
              <a:rPr lang="ko-KR" altLang="en-US" sz="1400" dirty="0"/>
              <a:t>올바르게 레이블 된 예제에서 </a:t>
            </a:r>
            <a:r>
              <a:rPr lang="en-US" altLang="ko-KR" sz="1400" dirty="0" smtClean="0"/>
              <a:t>“</a:t>
            </a:r>
            <a:r>
              <a:rPr lang="ko-KR" altLang="en-US" sz="1400" dirty="0" smtClean="0"/>
              <a:t>과적합</a:t>
            </a:r>
            <a:r>
              <a:rPr lang="en-US" altLang="ko-KR" sz="1400" dirty="0" smtClean="0"/>
              <a:t>"</a:t>
            </a:r>
            <a:r>
              <a:rPr lang="ko-KR" altLang="en-US" sz="1400" dirty="0"/>
              <a:t>될 수 있습니다</a:t>
            </a:r>
            <a:r>
              <a:rPr lang="en-US" altLang="ko-KR" sz="1400" dirty="0" smtClean="0"/>
              <a:t>.</a:t>
            </a:r>
            <a:endParaRPr lang="ko-KR" altLang="en-US" sz="1400" dirty="0" smtClean="0"/>
          </a:p>
          <a:p>
            <a:pPr marL="285750" indent="-285750">
              <a:buFont typeface="Arial" charset="0"/>
              <a:buChar char="•"/>
            </a:pPr>
            <a:r>
              <a:rPr lang="ko-KR" altLang="en-US" sz="1400" dirty="0" smtClean="0"/>
              <a:t>확률이 </a:t>
            </a:r>
            <a:r>
              <a:rPr lang="ko-KR" altLang="en-US" sz="1400" dirty="0"/>
              <a:t>필요하지 않은 경우</a:t>
            </a:r>
            <a:r>
              <a:rPr lang="en-US" altLang="ko-KR" sz="1400" dirty="0"/>
              <a:t>, </a:t>
            </a:r>
            <a:r>
              <a:rPr lang="en-US" altLang="ko-KR" sz="1400" dirty="0" smtClean="0"/>
              <a:t>SVM</a:t>
            </a:r>
            <a:r>
              <a:rPr lang="ko-KR" altLang="en-US" sz="1400" dirty="0" smtClean="0"/>
              <a:t>은 </a:t>
            </a:r>
            <a:r>
              <a:rPr lang="ko-KR" altLang="en-US" sz="1400" dirty="0" smtClean="0"/>
              <a:t>일반적으로 </a:t>
            </a:r>
            <a:r>
              <a:rPr lang="ko-KR" altLang="en-US" sz="1400" dirty="0"/>
              <a:t>퍼셉트론보다 구현이 어렵지 않고 종종 더 정확하기 때문에 올바른 </a:t>
            </a:r>
            <a:r>
              <a:rPr lang="ko-KR" altLang="en-US" sz="1400" dirty="0" smtClean="0"/>
              <a:t>선택</a:t>
            </a:r>
            <a:r>
              <a:rPr lang="en-US" altLang="ko-KR" sz="1400" dirty="0" smtClean="0"/>
              <a:t>.</a:t>
            </a:r>
            <a:endParaRPr lang="ko-KR" altLang="en-US" sz="1400" dirty="0" smtClean="0"/>
          </a:p>
          <a:p>
            <a:pPr marL="285750" indent="-285750">
              <a:buFont typeface="Arial" charset="0"/>
              <a:buChar char="•"/>
            </a:pPr>
            <a:r>
              <a:rPr lang="ko-KR" altLang="en-US" sz="1400" dirty="0" smtClean="0"/>
              <a:t>확률이 </a:t>
            </a:r>
            <a:r>
              <a:rPr lang="ko-KR" altLang="en-US" sz="1400" dirty="0"/>
              <a:t>필요할 때</a:t>
            </a:r>
            <a:r>
              <a:rPr lang="en-US" altLang="ko-KR" sz="1400" dirty="0"/>
              <a:t>, </a:t>
            </a:r>
            <a:r>
              <a:rPr lang="ko-KR" altLang="en-US" sz="1400" dirty="0"/>
              <a:t>일반적으로 </a:t>
            </a:r>
            <a:r>
              <a:rPr lang="ko-KR" altLang="en-US" sz="1400" dirty="0" smtClean="0"/>
              <a:t>회귀는 </a:t>
            </a:r>
            <a:r>
              <a:rPr lang="en-US" altLang="ko-KR" sz="1400" dirty="0" smtClean="0"/>
              <a:t>Na</a:t>
            </a:r>
            <a:r>
              <a:rPr lang="en-US" altLang="ko-KR" sz="1400" dirty="0" smtClean="0"/>
              <a:t>ïve</a:t>
            </a:r>
            <a:r>
              <a:rPr lang="en-US" altLang="ko-KR" sz="1400" dirty="0"/>
              <a:t> </a:t>
            </a:r>
            <a:r>
              <a:rPr lang="en-US" altLang="ko-KR" sz="1400" dirty="0" err="1" smtClean="0"/>
              <a:t>baeys</a:t>
            </a:r>
            <a:r>
              <a:rPr lang="en-US" altLang="ko-KR" sz="1400" dirty="0" smtClean="0"/>
              <a:t> </a:t>
            </a:r>
            <a:r>
              <a:rPr lang="ko-KR" altLang="en-US" sz="1400" dirty="0" smtClean="0"/>
              <a:t>보다 더</a:t>
            </a:r>
            <a:r>
              <a:rPr lang="ko-KR" altLang="en-US" sz="1400" dirty="0" smtClean="0"/>
              <a:t> </a:t>
            </a:r>
            <a:r>
              <a:rPr lang="ko-KR" altLang="en-US" sz="1400" dirty="0"/>
              <a:t>정확합니다</a:t>
            </a:r>
            <a:r>
              <a:rPr lang="en-US" altLang="ko-KR" sz="1400" dirty="0"/>
              <a:t>.</a:t>
            </a:r>
          </a:p>
          <a:p>
            <a:endParaRPr lang="ko-KR" altLang="en-US" sz="1400" b="1" dirty="0" smtClean="0"/>
          </a:p>
          <a:p>
            <a:r>
              <a:rPr lang="en-US" altLang="ko-KR" sz="1400" b="1" dirty="0" smtClean="0"/>
              <a:t>Additional </a:t>
            </a:r>
            <a:r>
              <a:rPr lang="en-US" altLang="ko-KR" sz="1400" b="1" dirty="0"/>
              <a:t>resources</a:t>
            </a:r>
          </a:p>
          <a:p>
            <a:pPr marL="285750" indent="-285750">
              <a:buFont typeface="Arial" charset="0"/>
              <a:buChar char="•"/>
            </a:pPr>
            <a:r>
              <a:rPr lang="ko-KR" altLang="en-US" sz="1400" dirty="0"/>
              <a:t>분류에 대한 자세한 내용은 기계 학습에 대한 교과서 </a:t>
            </a:r>
            <a:r>
              <a:rPr lang="en-US" altLang="ko-KR" sz="1400" dirty="0"/>
              <a:t>(</a:t>
            </a:r>
            <a:r>
              <a:rPr lang="ko-KR" altLang="en-US" sz="1400" dirty="0"/>
              <a:t>예 </a:t>
            </a:r>
            <a:r>
              <a:rPr lang="en-US" altLang="ko-KR" sz="1400" dirty="0"/>
              <a:t>: </a:t>
            </a:r>
            <a:r>
              <a:rPr lang="en-US" altLang="ko-KR" sz="1400" dirty="0" err="1"/>
              <a:t>Muryy</a:t>
            </a:r>
            <a:r>
              <a:rPr lang="en-US" altLang="ko-KR" sz="1400" dirty="0"/>
              <a:t>, 2012)</a:t>
            </a:r>
            <a:r>
              <a:rPr lang="ko-KR" altLang="en-US" sz="1400" dirty="0"/>
              <a:t>를 참조 할 수 있지만 표기법은 자연어 처리에서 일반적인 것과 약간 다를 수 있습니다</a:t>
            </a:r>
            <a:r>
              <a:rPr lang="en-US" altLang="ko-KR" sz="1400" dirty="0"/>
              <a:t>. </a:t>
            </a:r>
            <a:endParaRPr lang="ko-KR" altLang="en-US" sz="1400" dirty="0" smtClean="0"/>
          </a:p>
          <a:p>
            <a:pPr marL="285750" indent="-285750">
              <a:buFont typeface="Arial" charset="0"/>
              <a:buChar char="•"/>
            </a:pPr>
            <a:r>
              <a:rPr lang="ko-KR" altLang="en-US" sz="1400" dirty="0" smtClean="0"/>
              <a:t>확률론적 </a:t>
            </a:r>
            <a:r>
              <a:rPr lang="ko-KR" altLang="en-US" sz="1400" dirty="0"/>
              <a:t>방법은 </a:t>
            </a:r>
            <a:r>
              <a:rPr lang="en-US" altLang="ko-KR" sz="1400" dirty="0"/>
              <a:t>Hastie et al. (2009), </a:t>
            </a:r>
            <a:r>
              <a:rPr lang="en-US" altLang="ko-KR" sz="1400" dirty="0" err="1"/>
              <a:t>Mohri</a:t>
            </a:r>
            <a:r>
              <a:rPr lang="en-US" altLang="ko-KR" sz="1400" dirty="0"/>
              <a:t> et al. (2012)</a:t>
            </a:r>
            <a:r>
              <a:rPr lang="ko-KR" altLang="en-US" sz="1400" dirty="0"/>
              <a:t>는 </a:t>
            </a:r>
            <a:r>
              <a:rPr lang="ko-KR" altLang="en-US" sz="1400" dirty="0" smtClean="0"/>
              <a:t>이론적인 </a:t>
            </a:r>
            <a:r>
              <a:rPr lang="ko-KR" altLang="en-US" sz="1400" dirty="0"/>
              <a:t>고려 사항을 </a:t>
            </a:r>
            <a:r>
              <a:rPr lang="ko-KR" altLang="en-US" sz="1400" dirty="0" smtClean="0"/>
              <a:t>강조</a:t>
            </a:r>
            <a:r>
              <a:rPr lang="en-US" altLang="ko-KR" sz="1400" dirty="0" smtClean="0"/>
              <a:t>,</a:t>
            </a:r>
            <a:r>
              <a:rPr lang="ko-KR" altLang="en-US" sz="1400" dirty="0" smtClean="0"/>
              <a:t> </a:t>
            </a:r>
          </a:p>
          <a:p>
            <a:pPr marL="285750" indent="-285750">
              <a:buFont typeface="Arial" charset="0"/>
              <a:buChar char="•"/>
            </a:pPr>
            <a:r>
              <a:rPr lang="ko-KR" altLang="en-US" sz="1400" dirty="0" smtClean="0"/>
              <a:t>온라인 </a:t>
            </a:r>
            <a:r>
              <a:rPr lang="ko-KR" altLang="en-US" sz="1400" dirty="0"/>
              <a:t>학습은 급속하게 이동하는 기계 학습의 하위 분야이며</a:t>
            </a:r>
            <a:r>
              <a:rPr lang="en-US" altLang="ko-KR" sz="1400" dirty="0"/>
              <a:t>, </a:t>
            </a:r>
            <a:r>
              <a:rPr lang="en-US" altLang="ko-KR" sz="1400" dirty="0" err="1"/>
              <a:t>Bottou</a:t>
            </a:r>
            <a:r>
              <a:rPr lang="en-US" altLang="ko-KR" sz="1400" dirty="0"/>
              <a:t> et al. (2016)</a:t>
            </a:r>
            <a:r>
              <a:rPr lang="ko-KR" altLang="en-US" sz="1400" dirty="0"/>
              <a:t>은 </a:t>
            </a:r>
            <a:r>
              <a:rPr lang="en-US" altLang="ko-KR" sz="1400" dirty="0"/>
              <a:t>2016 </a:t>
            </a:r>
            <a:r>
              <a:rPr lang="ko-KR" altLang="en-US" sz="1400" dirty="0"/>
              <a:t>년까지의 진전을 묘사합니다</a:t>
            </a:r>
            <a:r>
              <a:rPr lang="en-US" altLang="ko-KR" sz="1400" dirty="0"/>
              <a:t>. </a:t>
            </a:r>
            <a:r>
              <a:rPr lang="en-US" altLang="ko-KR" sz="1400" dirty="0" err="1"/>
              <a:t>Kummerfeld</a:t>
            </a:r>
            <a:r>
              <a:rPr lang="en-US" altLang="ko-KR" sz="1400" dirty="0"/>
              <a:t> et al. (2015)</a:t>
            </a:r>
            <a:r>
              <a:rPr lang="ko-KR" altLang="en-US" sz="1400" dirty="0"/>
              <a:t>는 대용량 학습을위한 여러 가지 최적화 알고리즘을 경험적으로 검토합니다</a:t>
            </a:r>
            <a:r>
              <a:rPr lang="en-US" altLang="ko-KR" sz="1400" dirty="0"/>
              <a:t>. </a:t>
            </a:r>
            <a:endParaRPr lang="ko-KR" altLang="en-US" sz="1400" dirty="0" smtClean="0"/>
          </a:p>
          <a:p>
            <a:pPr marL="285750" indent="-285750">
              <a:buFont typeface="Arial" charset="0"/>
              <a:buChar char="•"/>
            </a:pPr>
            <a:r>
              <a:rPr lang="ko-KR" altLang="en-US" sz="1400" dirty="0" smtClean="0"/>
              <a:t>파이썬 </a:t>
            </a:r>
            <a:r>
              <a:rPr lang="ko-KR" altLang="en-US" sz="1400" dirty="0"/>
              <a:t>툴킷 </a:t>
            </a:r>
            <a:r>
              <a:rPr lang="en-US" altLang="ko-KR" sz="1400" dirty="0" err="1"/>
              <a:t>scikit</a:t>
            </a:r>
            <a:r>
              <a:rPr lang="en-US" altLang="ko-KR" sz="1400" dirty="0"/>
              <a:t>-learn</a:t>
            </a:r>
            <a:r>
              <a:rPr lang="ko-KR" altLang="en-US" sz="1400" dirty="0"/>
              <a:t>에는이 장에서 설명한 모든 알고리즘 구현이 포함됩니다 </a:t>
            </a:r>
            <a:r>
              <a:rPr lang="en-US" altLang="ko-KR" sz="1400" dirty="0"/>
              <a:t>(</a:t>
            </a:r>
            <a:r>
              <a:rPr lang="en-US" altLang="ko-KR" sz="1400" dirty="0" err="1"/>
              <a:t>Pedregosa</a:t>
            </a:r>
            <a:r>
              <a:rPr lang="en-US" altLang="ko-KR" sz="1400" dirty="0"/>
              <a:t> et al., 2011).</a:t>
            </a:r>
          </a:p>
          <a:p>
            <a:r>
              <a:rPr lang="ko-KR" altLang="en-US" sz="1400" dirty="0" smtClean="0"/>
              <a:t/>
            </a:r>
            <a:br>
              <a:rPr lang="ko-KR" altLang="en-US" sz="1400" dirty="0" smtClean="0"/>
            </a:br>
            <a:endParaRPr lang="en-US" altLang="ko-KR" sz="1400" dirty="0" smtClean="0"/>
          </a:p>
        </p:txBody>
      </p:sp>
    </p:spTree>
    <p:extLst>
      <p:ext uri="{BB962C8B-B14F-4D97-AF65-F5344CB8AC3E}">
        <p14:creationId xmlns:p14="http://schemas.microsoft.com/office/powerpoint/2010/main" val="122710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219855" y="254833"/>
            <a:ext cx="1369102" cy="374754"/>
          </a:xfrm>
        </p:spPr>
        <p:txBody>
          <a:bodyPr>
            <a:noAutofit/>
          </a:bodyPr>
          <a:lstStyle/>
          <a:p>
            <a:pPr algn="l"/>
            <a:r>
              <a:rPr kumimoji="1" lang="en-US" altLang="ko-KR" sz="2000" b="1" dirty="0" smtClean="0"/>
              <a:t>Intro</a:t>
            </a:r>
            <a:endParaRPr kumimoji="1" lang="ko-KR" altLang="en-US" sz="2000" b="1"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855" y="892243"/>
            <a:ext cx="7797800" cy="5384800"/>
          </a:xfrm>
          <a:prstGeom prst="rect">
            <a:avLst/>
          </a:prstGeom>
        </p:spPr>
      </p:pic>
      <p:sp>
        <p:nvSpPr>
          <p:cNvPr id="4" name="직사각형 3"/>
          <p:cNvSpPr/>
          <p:nvPr/>
        </p:nvSpPr>
        <p:spPr>
          <a:xfrm>
            <a:off x="6971490" y="2430481"/>
            <a:ext cx="5025957" cy="2308324"/>
          </a:xfrm>
          <a:prstGeom prst="rect">
            <a:avLst/>
          </a:prstGeom>
        </p:spPr>
        <p:txBody>
          <a:bodyPr wrap="square">
            <a:spAutoFit/>
          </a:bodyPr>
          <a:lstStyle/>
          <a:p>
            <a:pPr marL="285750" indent="-285750">
              <a:buFontTx/>
              <a:buChar char="-"/>
            </a:pPr>
            <a:r>
              <a:rPr lang="ko-KR" altLang="en-US" dirty="0" smtClean="0">
                <a:solidFill>
                  <a:srgbClr val="0055AA"/>
                </a:solidFill>
                <a:effectLst/>
              </a:rPr>
              <a:t>워드 카운트 </a:t>
            </a:r>
            <a:r>
              <a:rPr lang="en-US" altLang="ko-KR" dirty="0" smtClean="0">
                <a:solidFill>
                  <a:srgbClr val="0055AA"/>
                </a:solidFill>
                <a:effectLst/>
              </a:rPr>
              <a:t>x</a:t>
            </a:r>
            <a:r>
              <a:rPr lang="ko-KR" altLang="en-US" dirty="0" smtClean="0">
                <a:solidFill>
                  <a:srgbClr val="0055AA"/>
                </a:solidFill>
                <a:effectLst/>
              </a:rPr>
              <a:t>의 벡터 끝에 항상 </a:t>
            </a:r>
            <a:r>
              <a:rPr lang="en-US" altLang="ko-KR" dirty="0" smtClean="0">
                <a:solidFill>
                  <a:srgbClr val="0055AA"/>
                </a:solidFill>
                <a:effectLst/>
              </a:rPr>
              <a:t>1 </a:t>
            </a:r>
            <a:r>
              <a:rPr lang="ko-KR" altLang="en-US" dirty="0" smtClean="0">
                <a:solidFill>
                  <a:srgbClr val="0055AA"/>
                </a:solidFill>
                <a:effectLst/>
              </a:rPr>
              <a:t>인 오프셋 기능을 추가하는 것이 일반적</a:t>
            </a:r>
            <a:r>
              <a:rPr lang="en-US" altLang="ko-KR" dirty="0" smtClean="0">
                <a:solidFill>
                  <a:srgbClr val="0055AA"/>
                </a:solidFill>
                <a:effectLst/>
              </a:rPr>
              <a:t>. </a:t>
            </a:r>
          </a:p>
          <a:p>
            <a:pPr marL="285750" indent="-285750">
              <a:buFontTx/>
              <a:buChar char="-"/>
            </a:pPr>
            <a:r>
              <a:rPr lang="ko-KR" altLang="en-US" dirty="0" smtClean="0">
                <a:solidFill>
                  <a:srgbClr val="0055AA"/>
                </a:solidFill>
                <a:effectLst/>
              </a:rPr>
              <a:t>벡터 길이가 일치하도록 각 제로 벡터에 여분의 제로를 추가해야함</a:t>
            </a:r>
            <a:r>
              <a:rPr lang="en-US" altLang="ko-KR" dirty="0" smtClean="0">
                <a:solidFill>
                  <a:srgbClr val="0055AA"/>
                </a:solidFill>
                <a:effectLst/>
              </a:rPr>
              <a:t>. </a:t>
            </a:r>
          </a:p>
          <a:p>
            <a:pPr marL="285750" indent="-285750">
              <a:buFontTx/>
              <a:buChar char="-"/>
            </a:pPr>
            <a:r>
              <a:rPr lang="ko-KR" altLang="en-US" dirty="0" smtClean="0">
                <a:solidFill>
                  <a:srgbClr val="0055AA"/>
                </a:solidFill>
                <a:effectLst/>
              </a:rPr>
              <a:t>전체 특징 벡터 </a:t>
            </a:r>
            <a:r>
              <a:rPr lang="en-US" altLang="ko-KR" dirty="0" smtClean="0">
                <a:solidFill>
                  <a:srgbClr val="0055AA"/>
                </a:solidFill>
                <a:effectLst/>
              </a:rPr>
              <a:t>f (x, y)</a:t>
            </a:r>
            <a:r>
              <a:rPr lang="ko-KR" altLang="en-US" dirty="0" smtClean="0">
                <a:solidFill>
                  <a:srgbClr val="0055AA"/>
                </a:solidFill>
                <a:effectLst/>
              </a:rPr>
              <a:t>의 길이는 </a:t>
            </a:r>
            <a:r>
              <a:rPr lang="en-US" altLang="ko-KR" dirty="0" smtClean="0">
                <a:solidFill>
                  <a:srgbClr val="0055AA"/>
                </a:solidFill>
                <a:effectLst/>
              </a:rPr>
              <a:t>(V + 1) × K</a:t>
            </a:r>
            <a:r>
              <a:rPr lang="ko-KR" altLang="en-US" dirty="0" smtClean="0">
                <a:solidFill>
                  <a:srgbClr val="0055AA"/>
                </a:solidFill>
                <a:effectLst/>
              </a:rPr>
              <a:t>가 됨</a:t>
            </a:r>
            <a:r>
              <a:rPr lang="en-US" altLang="ko-KR" dirty="0" smtClean="0">
                <a:solidFill>
                  <a:srgbClr val="0055AA"/>
                </a:solidFill>
                <a:effectLst/>
              </a:rPr>
              <a:t>- </a:t>
            </a:r>
            <a:r>
              <a:rPr lang="ko-KR" altLang="en-US" dirty="0" smtClean="0">
                <a:solidFill>
                  <a:srgbClr val="0055AA"/>
                </a:solidFill>
                <a:effectLst/>
              </a:rPr>
              <a:t>오프셋 기능과 관련된 가중치는 각 라벨에 대한 바이어스로 간주 될 수 있음 </a:t>
            </a:r>
            <a:r>
              <a:rPr lang="ko-KR" altLang="en-US" dirty="0" smtClean="0"/>
              <a:t/>
            </a:r>
            <a:br>
              <a:rPr lang="ko-KR" altLang="en-US" dirty="0" smtClean="0"/>
            </a:br>
            <a:endParaRPr lang="ko-KR" altLang="en-US" dirty="0"/>
          </a:p>
        </p:txBody>
      </p:sp>
    </p:spTree>
    <p:extLst>
      <p:ext uri="{BB962C8B-B14F-4D97-AF65-F5344CB8AC3E}">
        <p14:creationId xmlns:p14="http://schemas.microsoft.com/office/powerpoint/2010/main" val="1685700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219854" y="254833"/>
            <a:ext cx="2289881" cy="328827"/>
          </a:xfrm>
        </p:spPr>
        <p:txBody>
          <a:bodyPr>
            <a:noAutofit/>
          </a:bodyPr>
          <a:lstStyle/>
          <a:p>
            <a:r>
              <a:rPr lang="en-US" altLang="ko-KR" sz="2000" b="1" dirty="0"/>
              <a:t>2.1 Naive Bayes</a:t>
            </a: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056" y="583660"/>
            <a:ext cx="8302016" cy="5900691"/>
          </a:xfrm>
          <a:prstGeom prst="rect">
            <a:avLst/>
          </a:prstGeom>
        </p:spPr>
      </p:pic>
      <p:sp>
        <p:nvSpPr>
          <p:cNvPr id="6" name="TextBox 5"/>
          <p:cNvSpPr txBox="1"/>
          <p:nvPr/>
        </p:nvSpPr>
        <p:spPr>
          <a:xfrm>
            <a:off x="6745003" y="2425147"/>
            <a:ext cx="4174541" cy="369332"/>
          </a:xfrm>
          <a:prstGeom prst="rect">
            <a:avLst/>
          </a:prstGeom>
          <a:noFill/>
        </p:spPr>
        <p:txBody>
          <a:bodyPr wrap="none" rtlCol="0">
            <a:spAutoFit/>
          </a:bodyPr>
          <a:lstStyle/>
          <a:p>
            <a:r>
              <a:rPr kumimoji="1" lang="ko-KR" altLang="en-US" dirty="0" smtClean="0"/>
              <a:t>독립적이고 동일하게 분포 된</a:t>
            </a:r>
            <a:r>
              <a:rPr kumimoji="1" lang="en-US" altLang="ko-KR" dirty="0" smtClean="0"/>
              <a:t>(IID) </a:t>
            </a:r>
            <a:r>
              <a:rPr kumimoji="1" lang="ko-KR" altLang="en-US" dirty="0" smtClean="0"/>
              <a:t>가정</a:t>
            </a:r>
            <a:endParaRPr kumimoji="1" lang="en-US" altLang="ko-KR" dirty="0" smtClean="0"/>
          </a:p>
        </p:txBody>
      </p:sp>
      <p:sp>
        <p:nvSpPr>
          <p:cNvPr id="7" name="TextBox 6"/>
          <p:cNvSpPr txBox="1"/>
          <p:nvPr/>
        </p:nvSpPr>
        <p:spPr>
          <a:xfrm>
            <a:off x="6745003" y="1530625"/>
            <a:ext cx="3114955" cy="369332"/>
          </a:xfrm>
          <a:prstGeom prst="rect">
            <a:avLst/>
          </a:prstGeom>
          <a:noFill/>
        </p:spPr>
        <p:txBody>
          <a:bodyPr wrap="none" rtlCol="0">
            <a:spAutoFit/>
          </a:bodyPr>
          <a:lstStyle/>
          <a:p>
            <a:r>
              <a:rPr kumimoji="1" lang="en-US" altLang="ko-KR" dirty="0" smtClean="0"/>
              <a:t>P(</a:t>
            </a:r>
            <a:r>
              <a:rPr kumimoji="1" lang="en-US" altLang="ko-KR" dirty="0" err="1" smtClean="0"/>
              <a:t>y|x</a:t>
            </a:r>
            <a:r>
              <a:rPr kumimoji="1" lang="en-US" altLang="ko-KR" dirty="0" smtClean="0"/>
              <a:t>) = P(y) X P(</a:t>
            </a:r>
            <a:r>
              <a:rPr kumimoji="1" lang="en-US" altLang="ko-KR" dirty="0" err="1" smtClean="0"/>
              <a:t>x|y</a:t>
            </a:r>
            <a:r>
              <a:rPr kumimoji="1" lang="en-US" altLang="ko-KR" dirty="0" smtClean="0"/>
              <a:t>) / P(X) </a:t>
            </a:r>
          </a:p>
        </p:txBody>
      </p:sp>
      <p:sp>
        <p:nvSpPr>
          <p:cNvPr id="8" name="직사각형 7"/>
          <p:cNvSpPr/>
          <p:nvPr/>
        </p:nvSpPr>
        <p:spPr>
          <a:xfrm>
            <a:off x="6254673" y="4569552"/>
            <a:ext cx="5449506" cy="369332"/>
          </a:xfrm>
          <a:prstGeom prst="rect">
            <a:avLst/>
          </a:prstGeom>
        </p:spPr>
        <p:txBody>
          <a:bodyPr wrap="square">
            <a:spAutoFit/>
          </a:bodyPr>
          <a:lstStyle/>
          <a:p>
            <a:r>
              <a:rPr lang="ko-KR" altLang="en-US" dirty="0" smtClean="0"/>
              <a:t>최대 가능도 추정 (maximum likelihood </a:t>
            </a:r>
            <a:r>
              <a:rPr lang="ko-KR" altLang="en-US" smtClean="0"/>
              <a:t>estimation)</a:t>
            </a:r>
            <a:endParaRPr lang="en-US" altLang="ko-KR" dirty="0" smtClean="0"/>
          </a:p>
        </p:txBody>
      </p:sp>
      <p:pic>
        <p:nvPicPr>
          <p:cNvPr id="9" name="그림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7072" y="5016638"/>
            <a:ext cx="3335094" cy="1493631"/>
          </a:xfrm>
          <a:prstGeom prst="rect">
            <a:avLst/>
          </a:prstGeom>
        </p:spPr>
      </p:pic>
    </p:spTree>
    <p:extLst>
      <p:ext uri="{BB962C8B-B14F-4D97-AF65-F5344CB8AC3E}">
        <p14:creationId xmlns:p14="http://schemas.microsoft.com/office/powerpoint/2010/main" val="1986496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219854" y="254833"/>
            <a:ext cx="3305224" cy="328827"/>
          </a:xfrm>
        </p:spPr>
        <p:txBody>
          <a:bodyPr>
            <a:noAutofit/>
          </a:bodyPr>
          <a:lstStyle/>
          <a:p>
            <a:r>
              <a:rPr lang="en-US" altLang="ko-KR" sz="2000" b="1" dirty="0"/>
              <a:t>2.1 Gaussian Naive Bayes</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48" y="830194"/>
            <a:ext cx="6883400" cy="1443835"/>
          </a:xfrm>
          <a:prstGeom prst="rect">
            <a:avLst/>
          </a:prstGeom>
        </p:spPr>
      </p:pic>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157" y="2520563"/>
            <a:ext cx="5956300" cy="3060700"/>
          </a:xfrm>
          <a:prstGeom prst="rect">
            <a:avLst/>
          </a:prstGeom>
        </p:spPr>
      </p:pic>
      <p:pic>
        <p:nvPicPr>
          <p:cNvPr id="10" name="그림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2457" y="1321529"/>
            <a:ext cx="4343400" cy="952500"/>
          </a:xfrm>
          <a:prstGeom prst="rect">
            <a:avLst/>
          </a:prstGeom>
        </p:spPr>
      </p:pic>
      <p:pic>
        <p:nvPicPr>
          <p:cNvPr id="11" name="그림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56002" y="4050913"/>
            <a:ext cx="5989855" cy="868570"/>
          </a:xfrm>
          <a:prstGeom prst="rect">
            <a:avLst/>
          </a:prstGeom>
        </p:spPr>
      </p:pic>
      <p:sp>
        <p:nvSpPr>
          <p:cNvPr id="12" name="직사각형 11"/>
          <p:cNvSpPr/>
          <p:nvPr/>
        </p:nvSpPr>
        <p:spPr>
          <a:xfrm>
            <a:off x="4702929" y="5238867"/>
            <a:ext cx="6096000" cy="923330"/>
          </a:xfrm>
          <a:prstGeom prst="rect">
            <a:avLst/>
          </a:prstGeom>
        </p:spPr>
        <p:txBody>
          <a:bodyPr>
            <a:spAutoFit/>
          </a:bodyPr>
          <a:lstStyle/>
          <a:p>
            <a:r>
              <a:rPr lang="ko-KR" altLang="en-US" dirty="0" smtClean="0"/>
              <a:t>Multinomial Naive Bayes는 다차원 분산 데이터에 </a:t>
            </a:r>
            <a:r>
              <a:rPr lang="en-US" altLang="ko-KR" dirty="0" smtClean="0"/>
              <a:t>Naïve </a:t>
            </a:r>
            <a:r>
              <a:rPr lang="ko-KR" altLang="en-US" dirty="0" smtClean="0"/>
              <a:t>Bayes 알고리즘을 구현하며 텍스트 분류에 사용되는 두 가지 기본 naive Bayes 변형 중 하나입니다 </a:t>
            </a:r>
            <a:endParaRPr lang="ko-KR" altLang="en-US" dirty="0"/>
          </a:p>
        </p:txBody>
      </p:sp>
    </p:spTree>
    <p:extLst>
      <p:ext uri="{BB962C8B-B14F-4D97-AF65-F5344CB8AC3E}">
        <p14:creationId xmlns:p14="http://schemas.microsoft.com/office/powerpoint/2010/main" val="1326249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219854" y="254833"/>
            <a:ext cx="3305224" cy="328827"/>
          </a:xfrm>
        </p:spPr>
        <p:txBody>
          <a:bodyPr>
            <a:noAutofit/>
          </a:bodyPr>
          <a:lstStyle/>
          <a:p>
            <a:r>
              <a:rPr lang="en-US" altLang="ko-KR" sz="2000" b="1" dirty="0" smtClean="0"/>
              <a:t>2-1-1. Types and tokens</a:t>
            </a:r>
            <a:endParaRPr lang="en-US" altLang="ko-KR" sz="2000" b="1"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465" y="1321353"/>
            <a:ext cx="7734300" cy="1790700"/>
          </a:xfrm>
          <a:prstGeom prst="rect">
            <a:avLst/>
          </a:prstGeom>
        </p:spPr>
      </p:pic>
      <p:sp>
        <p:nvSpPr>
          <p:cNvPr id="6" name="직사각형 5"/>
          <p:cNvSpPr/>
          <p:nvPr/>
        </p:nvSpPr>
        <p:spPr>
          <a:xfrm>
            <a:off x="622851" y="3372667"/>
            <a:ext cx="10111409" cy="1477328"/>
          </a:xfrm>
          <a:prstGeom prst="rect">
            <a:avLst/>
          </a:prstGeom>
        </p:spPr>
        <p:txBody>
          <a:bodyPr wrap="square">
            <a:spAutoFit/>
          </a:bodyPr>
          <a:lstStyle/>
          <a:p>
            <a:pPr marL="285750" indent="-285750">
              <a:buFontTx/>
              <a:buChar char="-"/>
            </a:pPr>
            <a:r>
              <a:rPr lang="ko-KR" altLang="en-US" dirty="0" smtClean="0"/>
              <a:t>유형 수 x의 벡터를 생성하는 대신 w = (w1, w2, ..., wM)의 토큰 시퀀스를 생성</a:t>
            </a:r>
            <a:endParaRPr lang="en-US" altLang="ko-KR" dirty="0" smtClean="0"/>
          </a:p>
          <a:p>
            <a:pPr marL="285750" indent="-285750">
              <a:buFontTx/>
              <a:buChar char="-"/>
            </a:pPr>
            <a:r>
              <a:rPr lang="ko-KR" altLang="en-US" dirty="0" smtClean="0"/>
              <a:t>알고리즘 2는 조건부 독립 가정을 만든다. </a:t>
            </a:r>
            <a:endParaRPr lang="en-US" altLang="ko-KR" dirty="0" smtClean="0"/>
          </a:p>
          <a:p>
            <a:pPr marL="285750" indent="-285750">
              <a:buFontTx/>
              <a:buChar char="-"/>
            </a:pPr>
            <a:r>
              <a:rPr lang="ko-KR" altLang="en-US" dirty="0" smtClean="0"/>
              <a:t>각 토큰 w (i)는 레이블 y (i)를 조건으로 모든 다른 토큰 w (i)와 독립적. </a:t>
            </a:r>
            <a:endParaRPr lang="en-US" altLang="ko-KR" dirty="0" smtClean="0"/>
          </a:p>
          <a:p>
            <a:pPr marL="285750" indent="-285750">
              <a:buFontTx/>
              <a:buChar char="-"/>
            </a:pPr>
            <a:r>
              <a:rPr lang="ko-KR" altLang="en-US" dirty="0" smtClean="0"/>
              <a:t>이것은 다항 분포에 의해 암시 된 "순수한" 독립성 가정과 동일하며, 결과적으로 이 모델의 최적 매개 변수는 다항식 Naive Bayes와 동일. </a:t>
            </a:r>
            <a:endParaRPr lang="ko-KR" altLang="en-US" dirty="0"/>
          </a:p>
        </p:txBody>
      </p:sp>
    </p:spTree>
    <p:extLst>
      <p:ext uri="{BB962C8B-B14F-4D97-AF65-F5344CB8AC3E}">
        <p14:creationId xmlns:p14="http://schemas.microsoft.com/office/powerpoint/2010/main" val="1066990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219854" y="254833"/>
            <a:ext cx="3305224" cy="328827"/>
          </a:xfrm>
        </p:spPr>
        <p:txBody>
          <a:bodyPr>
            <a:noAutofit/>
          </a:bodyPr>
          <a:lstStyle/>
          <a:p>
            <a:pPr algn="l"/>
            <a:r>
              <a:rPr lang="en-US" altLang="ko-KR" sz="2000" b="1" dirty="0"/>
              <a:t>2.1.2 Prediction</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854" y="1234732"/>
            <a:ext cx="6045200" cy="1397000"/>
          </a:xfrm>
          <a:prstGeom prst="rect">
            <a:avLst/>
          </a:prstGeom>
        </p:spPr>
      </p:pic>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854" y="2353436"/>
            <a:ext cx="8115300" cy="3200400"/>
          </a:xfrm>
          <a:prstGeom prst="rect">
            <a:avLst/>
          </a:prstGeom>
        </p:spPr>
      </p:pic>
      <p:sp>
        <p:nvSpPr>
          <p:cNvPr id="7" name="직사각형 6"/>
          <p:cNvSpPr/>
          <p:nvPr/>
        </p:nvSpPr>
        <p:spPr>
          <a:xfrm>
            <a:off x="339123" y="706938"/>
            <a:ext cx="8521147" cy="369332"/>
          </a:xfrm>
          <a:prstGeom prst="rect">
            <a:avLst/>
          </a:prstGeom>
        </p:spPr>
        <p:txBody>
          <a:bodyPr wrap="square">
            <a:spAutoFit/>
          </a:bodyPr>
          <a:lstStyle/>
          <a:p>
            <a:pPr>
              <a:buFont typeface="Arial" charset="0"/>
              <a:buChar char="•"/>
            </a:pPr>
            <a:r>
              <a:rPr lang="en-US" altLang="ko-KR" b="0" i="0" smtClean="0">
                <a:solidFill>
                  <a:srgbClr val="000000"/>
                </a:solidFill>
                <a:effectLst/>
                <a:latin typeface="Helvetica Neue" charset="0"/>
              </a:rPr>
              <a:t> Naive </a:t>
            </a:r>
            <a:r>
              <a:rPr lang="en-US" altLang="ko-KR" b="0" i="0" dirty="0" smtClean="0">
                <a:solidFill>
                  <a:srgbClr val="000000"/>
                </a:solidFill>
                <a:effectLst/>
                <a:latin typeface="Helvetica Neue" charset="0"/>
              </a:rPr>
              <a:t>Bayes </a:t>
            </a:r>
            <a:r>
              <a:rPr lang="ko-KR" altLang="en-US" b="0" i="0" dirty="0" smtClean="0">
                <a:solidFill>
                  <a:srgbClr val="000000"/>
                </a:solidFill>
                <a:effectLst/>
                <a:latin typeface="Helvetica Neue" charset="0"/>
              </a:rPr>
              <a:t>예측 규칙은 </a:t>
            </a:r>
            <a:r>
              <a:rPr lang="en-US" altLang="ko-KR" b="0" i="0" dirty="0" smtClean="0">
                <a:solidFill>
                  <a:srgbClr val="000000"/>
                </a:solidFill>
                <a:effectLst/>
                <a:latin typeface="Helvetica Neue" charset="0"/>
              </a:rPr>
              <a:t>log p(x, y; μ, </a:t>
            </a:r>
            <a:r>
              <a:rPr lang="en-US" altLang="ko-KR" b="0" i="0" dirty="0" err="1" smtClean="0">
                <a:solidFill>
                  <a:srgbClr val="000000"/>
                </a:solidFill>
                <a:effectLst/>
                <a:latin typeface="Helvetica Neue" charset="0"/>
              </a:rPr>
              <a:t>φ</a:t>
            </a:r>
            <a:r>
              <a:rPr lang="en-US" altLang="ko-KR" b="0" i="0" dirty="0" smtClean="0">
                <a:solidFill>
                  <a:srgbClr val="000000"/>
                </a:solidFill>
                <a:effectLst/>
                <a:latin typeface="Helvetica Neue" charset="0"/>
              </a:rPr>
              <a:t>)</a:t>
            </a:r>
            <a:r>
              <a:rPr lang="ko-KR" altLang="en-US" b="0" i="0" dirty="0" smtClean="0">
                <a:solidFill>
                  <a:srgbClr val="000000"/>
                </a:solidFill>
                <a:effectLst/>
                <a:latin typeface="Helvetica Neue" charset="0"/>
              </a:rPr>
              <a:t>를 최대화하는 레이블 </a:t>
            </a:r>
            <a:r>
              <a:rPr lang="en-US" altLang="ko-KR" b="0" i="0" dirty="0" smtClean="0">
                <a:solidFill>
                  <a:srgbClr val="000000"/>
                </a:solidFill>
                <a:effectLst/>
                <a:latin typeface="Helvetica Neue" charset="0"/>
              </a:rPr>
              <a:t>y</a:t>
            </a:r>
            <a:r>
              <a:rPr lang="ko-KR" altLang="en-US" b="0" i="0" dirty="0" smtClean="0">
                <a:solidFill>
                  <a:srgbClr val="000000"/>
                </a:solidFill>
                <a:effectLst/>
                <a:latin typeface="Helvetica Neue" charset="0"/>
              </a:rPr>
              <a:t>를 선택하는 것</a:t>
            </a:r>
            <a:endParaRPr lang="ko-KR" altLang="en-US" b="0" i="0" dirty="0">
              <a:solidFill>
                <a:srgbClr val="000000"/>
              </a:solidFill>
              <a:effectLst/>
              <a:latin typeface="Helvetica Neue" charset="0"/>
            </a:endParaRPr>
          </a:p>
        </p:txBody>
      </p:sp>
      <p:sp>
        <p:nvSpPr>
          <p:cNvPr id="8" name="직사각형 7"/>
          <p:cNvSpPr/>
          <p:nvPr/>
        </p:nvSpPr>
        <p:spPr>
          <a:xfrm>
            <a:off x="437320" y="5656037"/>
            <a:ext cx="10098157" cy="646331"/>
          </a:xfrm>
          <a:prstGeom prst="rect">
            <a:avLst/>
          </a:prstGeom>
        </p:spPr>
        <p:txBody>
          <a:bodyPr wrap="square">
            <a:spAutoFit/>
          </a:bodyPr>
          <a:lstStyle/>
          <a:p>
            <a:pPr>
              <a:buFont typeface="Arial" charset="0"/>
              <a:buChar char="•"/>
            </a:pPr>
            <a:r>
              <a:rPr lang="en-US" altLang="ko-KR" b="0" i="0" dirty="0" smtClean="0">
                <a:solidFill>
                  <a:srgbClr val="000000"/>
                </a:solidFill>
                <a:effectLst/>
                <a:latin typeface="Helvetica Neue" charset="0"/>
              </a:rPr>
              <a:t> </a:t>
            </a:r>
            <a:r>
              <a:rPr lang="ko-KR" altLang="en-US" b="0" i="0" dirty="0" smtClean="0">
                <a:solidFill>
                  <a:srgbClr val="000000"/>
                </a:solidFill>
                <a:effectLst/>
                <a:latin typeface="Helvetica Neue" charset="0"/>
              </a:rPr>
              <a:t>특성 함수 </a:t>
            </a:r>
            <a:r>
              <a:rPr lang="en-US" altLang="ko-KR" b="0" i="0" dirty="0" smtClean="0">
                <a:solidFill>
                  <a:srgbClr val="000000"/>
                </a:solidFill>
                <a:effectLst/>
                <a:latin typeface="Helvetica Neue" charset="0"/>
              </a:rPr>
              <a:t>f (x, y)</a:t>
            </a:r>
            <a:r>
              <a:rPr lang="ko-KR" altLang="en-US" b="0" i="0" dirty="0" smtClean="0">
                <a:solidFill>
                  <a:srgbClr val="000000"/>
                </a:solidFill>
                <a:effectLst/>
                <a:latin typeface="Helvetica Neue" charset="0"/>
              </a:rPr>
              <a:t>는 </a:t>
            </a:r>
            <a:r>
              <a:rPr lang="en-US" altLang="ko-KR" b="0" i="0" dirty="0" smtClean="0">
                <a:solidFill>
                  <a:srgbClr val="000000"/>
                </a:solidFill>
                <a:effectLst/>
                <a:latin typeface="Helvetica Neue" charset="0"/>
              </a:rPr>
              <a:t>y</a:t>
            </a:r>
            <a:r>
              <a:rPr lang="ko-KR" altLang="en-US" b="0" i="0" dirty="0" smtClean="0">
                <a:solidFill>
                  <a:srgbClr val="000000"/>
                </a:solidFill>
                <a:effectLst/>
                <a:latin typeface="Helvetica Neue" charset="0"/>
              </a:rPr>
              <a:t>와 같지 않은 레이블에 대해 </a:t>
            </a:r>
            <a:r>
              <a:rPr lang="en-US" altLang="ko-KR" b="0" i="0" dirty="0" smtClean="0">
                <a:solidFill>
                  <a:srgbClr val="000000"/>
                </a:solidFill>
                <a:effectLst/>
                <a:latin typeface="Helvetica Neue" charset="0"/>
              </a:rPr>
              <a:t>0</a:t>
            </a:r>
            <a:r>
              <a:rPr lang="ko-KR" altLang="en-US" b="0" i="0" dirty="0" smtClean="0">
                <a:solidFill>
                  <a:srgbClr val="000000"/>
                </a:solidFill>
                <a:effectLst/>
                <a:latin typeface="Helvetica Neue" charset="0"/>
              </a:rPr>
              <a:t>으로 채워진 </a:t>
            </a:r>
            <a:r>
              <a:rPr lang="en-US" altLang="ko-KR" b="0" i="0" dirty="0" smtClean="0">
                <a:solidFill>
                  <a:srgbClr val="000000"/>
                </a:solidFill>
                <a:effectLst/>
                <a:latin typeface="Helvetica Neue" charset="0"/>
              </a:rPr>
              <a:t>V </a:t>
            </a:r>
            <a:r>
              <a:rPr lang="ko-KR" altLang="en-US" b="0" i="0" dirty="0" smtClean="0">
                <a:solidFill>
                  <a:srgbClr val="000000"/>
                </a:solidFill>
                <a:effectLst/>
                <a:latin typeface="Helvetica Neue" charset="0"/>
              </a:rPr>
              <a:t>단어 수와 오프셋의 벡터</a:t>
            </a:r>
          </a:p>
          <a:p>
            <a:pPr>
              <a:buFont typeface="Arial" charset="0"/>
              <a:buChar char="•"/>
            </a:pPr>
            <a:r>
              <a:rPr lang="en-US" altLang="ko-KR" b="0" i="0" dirty="0" smtClean="0">
                <a:solidFill>
                  <a:srgbClr val="000000"/>
                </a:solidFill>
                <a:effectLst/>
                <a:latin typeface="Helvetica Neue" charset="0"/>
              </a:rPr>
              <a:t> </a:t>
            </a:r>
            <a:r>
              <a:rPr lang="ko-KR" altLang="en-US" b="0" i="0" dirty="0" smtClean="0">
                <a:solidFill>
                  <a:srgbClr val="000000"/>
                </a:solidFill>
                <a:effectLst/>
                <a:latin typeface="Helvetica Neue" charset="0"/>
              </a:rPr>
              <a:t>특징과 가중치는 각 </a:t>
            </a:r>
            <a:r>
              <a:rPr lang="en-US" altLang="ko-KR" b="0" i="0" dirty="0" smtClean="0">
                <a:solidFill>
                  <a:srgbClr val="000000"/>
                </a:solidFill>
                <a:effectLst/>
                <a:latin typeface="Helvetica Neue" charset="0"/>
              </a:rPr>
              <a:t>y</a:t>
            </a:r>
            <a:r>
              <a:rPr lang="ko-KR" altLang="en-US" b="0" i="0" dirty="0" smtClean="0">
                <a:solidFill>
                  <a:srgbClr val="000000"/>
                </a:solidFill>
                <a:effectLst/>
                <a:latin typeface="Helvetica Neue" charset="0"/>
              </a:rPr>
              <a:t>에 대한 로그 확률 </a:t>
            </a:r>
            <a:r>
              <a:rPr lang="en-US" altLang="ko-KR" b="0" i="0" dirty="0" smtClean="0">
                <a:solidFill>
                  <a:srgbClr val="000000"/>
                </a:solidFill>
                <a:effectLst/>
                <a:latin typeface="Helvetica Neue" charset="0"/>
              </a:rPr>
              <a:t>p(x, y)</a:t>
            </a:r>
            <a:r>
              <a:rPr lang="ko-KR" altLang="en-US" b="0" i="0" dirty="0" smtClean="0">
                <a:solidFill>
                  <a:srgbClr val="000000"/>
                </a:solidFill>
                <a:effectLst/>
                <a:latin typeface="Helvetica Neue" charset="0"/>
              </a:rPr>
              <a:t>를 계산하는 데 필요한 모든 것</a:t>
            </a:r>
            <a:r>
              <a:rPr lang="en-US" altLang="ko-KR" b="0" i="0" dirty="0" smtClean="0">
                <a:solidFill>
                  <a:srgbClr val="000000"/>
                </a:solidFill>
                <a:effectLst/>
                <a:latin typeface="Helvetica Neue" charset="0"/>
              </a:rPr>
              <a:t>, </a:t>
            </a:r>
            <a:r>
              <a:rPr lang="ko-KR" altLang="en-US" b="0" i="0" dirty="0" smtClean="0">
                <a:solidFill>
                  <a:srgbClr val="000000"/>
                </a:solidFill>
                <a:effectLst/>
                <a:latin typeface="Helvetica Neue" charset="0"/>
              </a:rPr>
              <a:t>이것은 핵심 포인트</a:t>
            </a:r>
            <a:endParaRPr lang="ko-KR" altLang="en-US" b="0" i="0" dirty="0">
              <a:solidFill>
                <a:srgbClr val="000000"/>
              </a:solidFill>
              <a:effectLst/>
              <a:latin typeface="Helvetica Neue" charset="0"/>
            </a:endParaRPr>
          </a:p>
        </p:txBody>
      </p:sp>
    </p:spTree>
    <p:extLst>
      <p:ext uri="{BB962C8B-B14F-4D97-AF65-F5344CB8AC3E}">
        <p14:creationId xmlns:p14="http://schemas.microsoft.com/office/powerpoint/2010/main" val="277168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219854" y="254833"/>
            <a:ext cx="3305224" cy="328827"/>
          </a:xfrm>
        </p:spPr>
        <p:txBody>
          <a:bodyPr>
            <a:noAutofit/>
          </a:bodyPr>
          <a:lstStyle/>
          <a:p>
            <a:pPr algn="l"/>
            <a:r>
              <a:rPr lang="en-US" altLang="ko-KR" sz="2000" b="1" dirty="0"/>
              <a:t>2.1.3 Estimation</a:t>
            </a:r>
          </a:p>
        </p:txBody>
      </p:sp>
      <p:sp>
        <p:nvSpPr>
          <p:cNvPr id="7" name="직사각형 6"/>
          <p:cNvSpPr/>
          <p:nvPr/>
        </p:nvSpPr>
        <p:spPr>
          <a:xfrm>
            <a:off x="339123" y="706938"/>
            <a:ext cx="11680599" cy="369332"/>
          </a:xfrm>
          <a:prstGeom prst="rect">
            <a:avLst/>
          </a:prstGeom>
        </p:spPr>
        <p:txBody>
          <a:bodyPr wrap="square">
            <a:spAutoFit/>
          </a:bodyPr>
          <a:lstStyle/>
          <a:p>
            <a:pPr>
              <a:buFont typeface="Arial" charset="0"/>
              <a:buChar char="•"/>
            </a:pPr>
            <a:r>
              <a:rPr lang="en-US" altLang="ko-KR" b="0" i="0" dirty="0" smtClean="0">
                <a:solidFill>
                  <a:srgbClr val="000000"/>
                </a:solidFill>
                <a:effectLst/>
                <a:latin typeface="Helvetica Neue" charset="0"/>
              </a:rPr>
              <a:t> </a:t>
            </a:r>
            <a:r>
              <a:rPr lang="ko-KR" altLang="en-US" dirty="0"/>
              <a:t>범주형 및 다항식 분포의 매개 변수는 간단한 해석을 할 수 있음</a:t>
            </a:r>
            <a:r>
              <a:rPr lang="en-US" altLang="ko-KR" dirty="0"/>
              <a:t>, </a:t>
            </a:r>
            <a:r>
              <a:rPr lang="ko-KR" altLang="en-US" dirty="0"/>
              <a:t>즉</a:t>
            </a:r>
            <a:r>
              <a:rPr lang="en-US" altLang="ko-KR" dirty="0"/>
              <a:t>, </a:t>
            </a:r>
            <a:r>
              <a:rPr lang="ko-KR" altLang="en-US" dirty="0"/>
              <a:t>가능한 이벤트마다 예상되는 빈도의 벡터</a:t>
            </a:r>
            <a:endParaRPr lang="ko-KR" altLang="en-US" b="0" i="0" dirty="0">
              <a:solidFill>
                <a:srgbClr val="000000"/>
              </a:solidFill>
              <a:effectLst/>
              <a:latin typeface="Helvetica Neue" charset="0"/>
            </a:endParaRPr>
          </a:p>
        </p:txBody>
      </p:sp>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l="3236" t="-1142"/>
          <a:stretch/>
        </p:blipFill>
        <p:spPr>
          <a:xfrm>
            <a:off x="1372792" y="1076270"/>
            <a:ext cx="8036978" cy="2954357"/>
          </a:xfrm>
          <a:prstGeom prst="rect">
            <a:avLst/>
          </a:prstGeom>
        </p:spPr>
      </p:pic>
      <p:pic>
        <p:nvPicPr>
          <p:cNvPr id="9" name="그림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7825" y="4017636"/>
            <a:ext cx="5433390" cy="764645"/>
          </a:xfrm>
          <a:prstGeom prst="rect">
            <a:avLst/>
          </a:prstGeom>
        </p:spPr>
      </p:pic>
      <p:pic>
        <p:nvPicPr>
          <p:cNvPr id="10" name="그림 9"/>
          <p:cNvPicPr>
            <a:picLocks noChangeAspect="1"/>
          </p:cNvPicPr>
          <p:nvPr/>
        </p:nvPicPr>
        <p:blipFill rotWithShape="1">
          <a:blip r:embed="rId4">
            <a:extLst>
              <a:ext uri="{28A0092B-C50C-407E-A947-70E740481C1C}">
                <a14:useLocalDpi xmlns:a14="http://schemas.microsoft.com/office/drawing/2010/main" val="0"/>
              </a:ext>
            </a:extLst>
          </a:blip>
          <a:srcRect l="610" t="6907" r="-1"/>
          <a:stretch/>
        </p:blipFill>
        <p:spPr>
          <a:xfrm>
            <a:off x="5857462" y="5022574"/>
            <a:ext cx="4322415" cy="1248727"/>
          </a:xfrm>
          <a:prstGeom prst="rect">
            <a:avLst/>
          </a:prstGeom>
        </p:spPr>
      </p:pic>
    </p:spTree>
    <p:extLst>
      <p:ext uri="{BB962C8B-B14F-4D97-AF65-F5344CB8AC3E}">
        <p14:creationId xmlns:p14="http://schemas.microsoft.com/office/powerpoint/2010/main" val="145366436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TotalTime>
  <Words>2593</Words>
  <Application>Microsoft Macintosh PowerPoint</Application>
  <PresentationFormat>와이드스크린</PresentationFormat>
  <Paragraphs>182</Paragraphs>
  <Slides>33</Slides>
  <Notes>0</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33</vt:i4>
      </vt:variant>
    </vt:vector>
  </HeadingPairs>
  <TitlesOfParts>
    <vt:vector size="39" baseType="lpstr">
      <vt:lpstr>맑은 고딕</vt:lpstr>
      <vt:lpstr>Helvetica Neue</vt:lpstr>
      <vt:lpstr>Mangal</vt:lpstr>
      <vt:lpstr>PT Sans</vt:lpstr>
      <vt:lpstr>Arial</vt:lpstr>
      <vt:lpstr>Office 테마</vt:lpstr>
      <vt:lpstr>Chapter2. Linear text classification</vt:lpstr>
      <vt:lpstr>2.1 Naive Bayes  2.1.1 Types and tokens  2.1.2 Prediction  2.1.3 Estimation  2.1.4 Smoothing and MAP estimation  2.1.5 Setting hyperparameters 2.2 Discriminative learning  2.2.1 Perceptron  2.2.2 Averaged perceptron 2.3 Loss functions and large-margin classification  2.3.1 Large margin classification  2.3.2 Support vector machines  2.3.3 Slack variables 2.4 Logistic regression  2.4.1 Regularization  2.4.2 Gradients 2.5 Optimization  2.5.1 Batch optimization  2.5.2 Online optimization 2.6 *Additional topics in classification  2.6.1 Feature selection by regularization  2.6.2 Other views of logistic regression 2.7 Summary of learning algorithms </vt:lpstr>
      <vt:lpstr>Intro</vt:lpstr>
      <vt:lpstr>Intro</vt:lpstr>
      <vt:lpstr>2.1 Naive Bayes</vt:lpstr>
      <vt:lpstr>2.1 Gaussian Naive Bayes</vt:lpstr>
      <vt:lpstr>2-1-1. Types and tokens</vt:lpstr>
      <vt:lpstr>2.1.2 Prediction</vt:lpstr>
      <vt:lpstr>2.1.3 Estimation</vt:lpstr>
      <vt:lpstr>2.1.4 Smoothing and MAP estimation</vt:lpstr>
      <vt:lpstr>2.1.5 Setting hyperparameters</vt:lpstr>
      <vt:lpstr>2.2 Discriminative learning</vt:lpstr>
      <vt:lpstr>2.2 Discriminative learning</vt:lpstr>
      <vt:lpstr>2.2 Discriminative learning</vt:lpstr>
      <vt:lpstr>2.2 Discriminative learning</vt:lpstr>
      <vt:lpstr>2.2.2 Averaged perceptron</vt:lpstr>
      <vt:lpstr>2.3 Loss functions and large-margin classification</vt:lpstr>
      <vt:lpstr>2.3 Loss functions and large-margin classification</vt:lpstr>
      <vt:lpstr>2.3 Support vector machines</vt:lpstr>
      <vt:lpstr>2.3 Support vector machines</vt:lpstr>
      <vt:lpstr>2.3 Support vector machines</vt:lpstr>
      <vt:lpstr>2.3 Support vector machines</vt:lpstr>
      <vt:lpstr>2.3 Support vector machines</vt:lpstr>
      <vt:lpstr>2.3 Support vector machines</vt:lpstr>
      <vt:lpstr>2.3 Support vector machines</vt:lpstr>
      <vt:lpstr>2.3 Support vector machines</vt:lpstr>
      <vt:lpstr>2.3 Support vector machines</vt:lpstr>
      <vt:lpstr>2.4 Logistic regression</vt:lpstr>
      <vt:lpstr>2.5 Optimization</vt:lpstr>
      <vt:lpstr>2.5 Optimization</vt:lpstr>
      <vt:lpstr>2.5 Optimization</vt:lpstr>
      <vt:lpstr>2.6.1 Feature selection by regularization</vt:lpstr>
      <vt:lpstr>2.7 Summary of learning algorithms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Chapter2. Linear text classification</dc:title>
  <dc:creator>Lee Sangyeol</dc:creator>
  <cp:lastModifiedBy>Lee Sangyeol</cp:lastModifiedBy>
  <cp:revision>18</cp:revision>
  <dcterms:created xsi:type="dcterms:W3CDTF">2018-08-04T12:55:43Z</dcterms:created>
  <dcterms:modified xsi:type="dcterms:W3CDTF">2018-08-04T15:18:03Z</dcterms:modified>
</cp:coreProperties>
</file>